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vml" ContentType="application/vnd.openxmlformats-officedocument.vmlDrawing"/>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drawings/drawing1.xml" ContentType="application/vnd.openxmlformats-officedocument.drawingml.chartshapes+xml"/>
  <Override PartName="/ppt/notesSlides/notesSlide4.xml" ContentType="application/vnd.openxmlformats-officedocument.presentationml.notesSlide+xml"/>
  <Override PartName="/ppt/charts/chart2.xml" ContentType="application/vnd.openxmlformats-officedocument.drawingml.chart+xml"/>
  <Override PartName="/ppt/drawings/drawing2.xml" ContentType="application/vnd.openxmlformats-officedocument.drawingml.chartshapes+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3.xml" ContentType="application/vnd.openxmlformats-officedocument.drawingml.chart+xml"/>
  <Override PartName="/ppt/drawings/drawing3.xml" ContentType="application/vnd.openxmlformats-officedocument.drawingml.chartshapes+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272" r:id="rId4"/>
  </p:sldMasterIdLst>
  <p:notesMasterIdLst>
    <p:notesMasterId r:id="rId33"/>
  </p:notesMasterIdLst>
  <p:sldIdLst>
    <p:sldId id="256" r:id="rId5"/>
    <p:sldId id="283" r:id="rId6"/>
    <p:sldId id="259" r:id="rId7"/>
    <p:sldId id="272" r:id="rId8"/>
    <p:sldId id="269" r:id="rId9"/>
    <p:sldId id="262" r:id="rId10"/>
    <p:sldId id="260" r:id="rId11"/>
    <p:sldId id="280" r:id="rId12"/>
    <p:sldId id="282" r:id="rId13"/>
    <p:sldId id="290" r:id="rId14"/>
    <p:sldId id="291" r:id="rId15"/>
    <p:sldId id="292" r:id="rId16"/>
    <p:sldId id="293" r:id="rId17"/>
    <p:sldId id="287" r:id="rId18"/>
    <p:sldId id="273" r:id="rId19"/>
    <p:sldId id="299" r:id="rId20"/>
    <p:sldId id="274" r:id="rId21"/>
    <p:sldId id="296" r:id="rId22"/>
    <p:sldId id="300" r:id="rId23"/>
    <p:sldId id="297" r:id="rId24"/>
    <p:sldId id="294" r:id="rId25"/>
    <p:sldId id="284" r:id="rId26"/>
    <p:sldId id="278" r:id="rId27"/>
    <p:sldId id="261" r:id="rId28"/>
    <p:sldId id="281" r:id="rId29"/>
    <p:sldId id="298" r:id="rId30"/>
    <p:sldId id="285" r:id="rId31"/>
    <p:sldId id="301" r:id="rId32"/>
  </p:sldIdLst>
  <p:sldSz cx="9144000" cy="6858000" type="screen4x3"/>
  <p:notesSz cx="9947275" cy="6858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79152" autoAdjust="0"/>
  </p:normalViewPr>
  <p:slideViewPr>
    <p:cSldViewPr snapToGrid="0">
      <p:cViewPr varScale="1">
        <p:scale>
          <a:sx n="86" d="100"/>
          <a:sy n="86" d="100"/>
        </p:scale>
        <p:origin x="225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presProps" Target="pres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theme" Target="theme/theme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viewProps" Target="viewProps.xml"/></Relationships>
</file>

<file path=ppt/charts/_rels/chart1.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D:\Kerk\Algemene%20kerkenraad\2020\Ledenoverzicht%20PGA.xlsx" TargetMode="External"/></Relationships>
</file>

<file path=ppt/charts/_rels/chart2.xml.rels><?xml version="1.0" encoding="UTF-8" standalone="yes"?>
<Relationships xmlns="http://schemas.openxmlformats.org/package/2006/relationships"><Relationship Id="rId2" Type="http://schemas.openxmlformats.org/officeDocument/2006/relationships/chartUserShapes" Target="../drawings/drawing2.xml"/><Relationship Id="rId1" Type="http://schemas.openxmlformats.org/officeDocument/2006/relationships/oleObject" Target="file:///D:\Kerk\Algemene%20kerkenraad\2020\Ledenoverzicht%20PGA.xlsx" TargetMode="Externa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3.xml"/><Relationship Id="rId1" Type="http://schemas.openxmlformats.org/officeDocument/2006/relationships/oleObject" Target="file:///C:\Users\aarte\AppData\Local\Microsoft\Windows\INetCache\Content.Outlook\W3TN3STH\PGA_%202025.xlsx" TargetMode="Externa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scatterChart>
        <c:scatterStyle val="smoothMarker"/>
        <c:varyColors val="0"/>
        <c:ser>
          <c:idx val="0"/>
          <c:order val="0"/>
          <c:tx>
            <c:strRef>
              <c:f>'PGA-leden'!$B$1</c:f>
              <c:strCache>
                <c:ptCount val="1"/>
                <c:pt idx="0">
                  <c:v>Aantal Leden</c:v>
                </c:pt>
              </c:strCache>
            </c:strRef>
          </c:tx>
          <c:marker>
            <c:symbol val="star"/>
            <c:size val="7"/>
          </c:marker>
          <c:xVal>
            <c:numRef>
              <c:f>'PGA-leden'!$A$2:$A$14</c:f>
              <c:numCache>
                <c:formatCode>m/d/yyyy</c:formatCode>
                <c:ptCount val="13"/>
                <c:pt idx="0">
                  <c:v>40178</c:v>
                </c:pt>
                <c:pt idx="1">
                  <c:v>40543</c:v>
                </c:pt>
                <c:pt idx="2">
                  <c:v>40908</c:v>
                </c:pt>
                <c:pt idx="3">
                  <c:v>41274</c:v>
                </c:pt>
                <c:pt idx="4">
                  <c:v>41639</c:v>
                </c:pt>
                <c:pt idx="5">
                  <c:v>42004</c:v>
                </c:pt>
                <c:pt idx="6">
                  <c:v>42369</c:v>
                </c:pt>
                <c:pt idx="7">
                  <c:v>42735</c:v>
                </c:pt>
                <c:pt idx="8">
                  <c:v>43100</c:v>
                </c:pt>
                <c:pt idx="9">
                  <c:v>43465</c:v>
                </c:pt>
                <c:pt idx="10">
                  <c:v>43830</c:v>
                </c:pt>
                <c:pt idx="11">
                  <c:v>44196</c:v>
                </c:pt>
                <c:pt idx="12">
                  <c:v>47118</c:v>
                </c:pt>
              </c:numCache>
            </c:numRef>
          </c:xVal>
          <c:yVal>
            <c:numRef>
              <c:f>'PGA-leden'!$B$2:$B$14</c:f>
              <c:numCache>
                <c:formatCode>0</c:formatCode>
                <c:ptCount val="13"/>
                <c:pt idx="0">
                  <c:v>6060</c:v>
                </c:pt>
                <c:pt idx="1">
                  <c:v>5861</c:v>
                </c:pt>
                <c:pt idx="2">
                  <c:v>5808</c:v>
                </c:pt>
                <c:pt idx="3">
                  <c:v>5467</c:v>
                </c:pt>
                <c:pt idx="4">
                  <c:v>5297</c:v>
                </c:pt>
                <c:pt idx="5">
                  <c:v>5138</c:v>
                </c:pt>
                <c:pt idx="6">
                  <c:v>4964</c:v>
                </c:pt>
                <c:pt idx="7">
                  <c:v>4742</c:v>
                </c:pt>
                <c:pt idx="8">
                  <c:v>4543</c:v>
                </c:pt>
                <c:pt idx="9">
                  <c:v>4335</c:v>
                </c:pt>
                <c:pt idx="10">
                  <c:v>4093</c:v>
                </c:pt>
                <c:pt idx="11">
                  <c:v>3945.2545454545502</c:v>
                </c:pt>
              </c:numCache>
            </c:numRef>
          </c:yVal>
          <c:smooth val="1"/>
          <c:extLst>
            <c:ext xmlns:c16="http://schemas.microsoft.com/office/drawing/2014/chart" uri="{C3380CC4-5D6E-409C-BE32-E72D297353CC}">
              <c16:uniqueId val="{00000000-AB3F-47FB-B308-3D795B1DF315}"/>
            </c:ext>
          </c:extLst>
        </c:ser>
        <c:ser>
          <c:idx val="1"/>
          <c:order val="1"/>
          <c:tx>
            <c:strRef>
              <c:f>'PGA-leden'!$C$1</c:f>
              <c:strCache>
                <c:ptCount val="1"/>
                <c:pt idx="0">
                  <c:v>Prognose aantal leden</c:v>
                </c:pt>
              </c:strCache>
            </c:strRef>
          </c:tx>
          <c:marker>
            <c:symbol val="diamond"/>
            <c:size val="7"/>
          </c:marker>
          <c:dPt>
            <c:idx val="12"/>
            <c:bubble3D val="0"/>
            <c:spPr>
              <a:ln>
                <a:prstDash val="dash"/>
              </a:ln>
            </c:spPr>
            <c:extLst>
              <c:ext xmlns:c16="http://schemas.microsoft.com/office/drawing/2014/chart" uri="{C3380CC4-5D6E-409C-BE32-E72D297353CC}">
                <c16:uniqueId val="{00000002-AB3F-47FB-B308-3D795B1DF315}"/>
              </c:ext>
            </c:extLst>
          </c:dPt>
          <c:xVal>
            <c:numRef>
              <c:f>'PGA-leden'!$A$2:$A$14</c:f>
              <c:numCache>
                <c:formatCode>m/d/yyyy</c:formatCode>
                <c:ptCount val="13"/>
                <c:pt idx="0">
                  <c:v>40178</c:v>
                </c:pt>
                <c:pt idx="1">
                  <c:v>40543</c:v>
                </c:pt>
                <c:pt idx="2">
                  <c:v>40908</c:v>
                </c:pt>
                <c:pt idx="3">
                  <c:v>41274</c:v>
                </c:pt>
                <c:pt idx="4">
                  <c:v>41639</c:v>
                </c:pt>
                <c:pt idx="5">
                  <c:v>42004</c:v>
                </c:pt>
                <c:pt idx="6">
                  <c:v>42369</c:v>
                </c:pt>
                <c:pt idx="7">
                  <c:v>42735</c:v>
                </c:pt>
                <c:pt idx="8">
                  <c:v>43100</c:v>
                </c:pt>
                <c:pt idx="9">
                  <c:v>43465</c:v>
                </c:pt>
                <c:pt idx="10">
                  <c:v>43830</c:v>
                </c:pt>
                <c:pt idx="11">
                  <c:v>44196</c:v>
                </c:pt>
                <c:pt idx="12">
                  <c:v>47118</c:v>
                </c:pt>
              </c:numCache>
            </c:numRef>
          </c:xVal>
          <c:yVal>
            <c:numRef>
              <c:f>'PGA-leden'!$C$2:$C$14</c:f>
              <c:numCache>
                <c:formatCode>General</c:formatCode>
                <c:ptCount val="13"/>
                <c:pt idx="11" formatCode="0">
                  <c:v>3945.2545454545502</c:v>
                </c:pt>
                <c:pt idx="12" formatCode="0">
                  <c:v>2380.3818181818201</c:v>
                </c:pt>
              </c:numCache>
            </c:numRef>
          </c:yVal>
          <c:smooth val="1"/>
          <c:extLst>
            <c:ext xmlns:c16="http://schemas.microsoft.com/office/drawing/2014/chart" uri="{C3380CC4-5D6E-409C-BE32-E72D297353CC}">
              <c16:uniqueId val="{00000003-AB3F-47FB-B308-3D795B1DF315}"/>
            </c:ext>
          </c:extLst>
        </c:ser>
        <c:dLbls>
          <c:showLegendKey val="0"/>
          <c:showVal val="0"/>
          <c:showCatName val="0"/>
          <c:showSerName val="0"/>
          <c:showPercent val="0"/>
          <c:showBubbleSize val="0"/>
        </c:dLbls>
        <c:axId val="152828928"/>
        <c:axId val="152843008"/>
      </c:scatterChart>
      <c:valAx>
        <c:axId val="152828928"/>
        <c:scaling>
          <c:orientation val="minMax"/>
          <c:max val="47490"/>
          <c:min val="40178"/>
        </c:scaling>
        <c:delete val="0"/>
        <c:axPos val="b"/>
        <c:numFmt formatCode="m/d/yyyy" sourceLinked="0"/>
        <c:majorTickMark val="out"/>
        <c:minorTickMark val="none"/>
        <c:tickLblPos val="nextTo"/>
        <c:txPr>
          <a:bodyPr rot="-900000" vert="horz"/>
          <a:lstStyle/>
          <a:p>
            <a:pPr>
              <a:defRPr sz="1200"/>
            </a:pPr>
            <a:endParaRPr lang="nl-NL"/>
          </a:p>
        </c:txPr>
        <c:crossAx val="152843008"/>
        <c:crosses val="autoZero"/>
        <c:crossBetween val="midCat"/>
        <c:majorUnit val="730.6"/>
      </c:valAx>
      <c:valAx>
        <c:axId val="152843008"/>
        <c:scaling>
          <c:orientation val="minMax"/>
        </c:scaling>
        <c:delete val="0"/>
        <c:axPos val="l"/>
        <c:majorGridlines/>
        <c:numFmt formatCode="0" sourceLinked="1"/>
        <c:majorTickMark val="out"/>
        <c:minorTickMark val="none"/>
        <c:tickLblPos val="nextTo"/>
        <c:txPr>
          <a:bodyPr/>
          <a:lstStyle/>
          <a:p>
            <a:pPr>
              <a:defRPr sz="1200"/>
            </a:pPr>
            <a:endParaRPr lang="nl-NL"/>
          </a:p>
        </c:txPr>
        <c:crossAx val="152828928"/>
        <c:crosses val="autoZero"/>
        <c:crossBetween val="midCat"/>
      </c:valAx>
    </c:plotArea>
    <c:legend>
      <c:legendPos val="b"/>
      <c:overlay val="0"/>
      <c:txPr>
        <a:bodyPr/>
        <a:lstStyle/>
        <a:p>
          <a:pPr>
            <a:defRPr sz="1400"/>
          </a:pPr>
          <a:endParaRPr lang="nl-NL"/>
        </a:p>
      </c:txPr>
    </c:legend>
    <c:plotVisOnly val="1"/>
    <c:dispBlanksAs val="gap"/>
    <c:showDLblsOverMax val="0"/>
  </c:chart>
  <c:externalData r:id="rId1">
    <c:autoUpdate val="0"/>
  </c:externalData>
  <c:userShapes r:id="rId2"/>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9155646680671446E-2"/>
          <c:y val="2.5810209021997741E-2"/>
          <c:w val="0.87582530083242494"/>
          <c:h val="0.85338845561693755"/>
        </c:manualLayout>
      </c:layout>
      <c:scatterChart>
        <c:scatterStyle val="smoothMarker"/>
        <c:varyColors val="0"/>
        <c:ser>
          <c:idx val="0"/>
          <c:order val="0"/>
          <c:tx>
            <c:strRef>
              <c:f>'Kerkelijke bijdrage'!$B$1</c:f>
              <c:strCache>
                <c:ptCount val="1"/>
                <c:pt idx="0">
                  <c:v>Kerkelijke bijdrage van 2012 t.e.m. 2020</c:v>
                </c:pt>
              </c:strCache>
            </c:strRef>
          </c:tx>
          <c:xVal>
            <c:numRef>
              <c:f>'Kerkelijke bijdrage'!$A$2:$A$18</c:f>
              <c:numCache>
                <c:formatCode>m/d/yyyy</c:formatCode>
                <c:ptCount val="17"/>
                <c:pt idx="0">
                  <c:v>40909</c:v>
                </c:pt>
                <c:pt idx="1">
                  <c:v>41275</c:v>
                </c:pt>
                <c:pt idx="2">
                  <c:v>41640</c:v>
                </c:pt>
                <c:pt idx="3">
                  <c:v>42005</c:v>
                </c:pt>
                <c:pt idx="4">
                  <c:v>42370</c:v>
                </c:pt>
                <c:pt idx="5">
                  <c:v>42736</c:v>
                </c:pt>
                <c:pt idx="6">
                  <c:v>43101</c:v>
                </c:pt>
                <c:pt idx="7">
                  <c:v>43466</c:v>
                </c:pt>
                <c:pt idx="8">
                  <c:v>43831</c:v>
                </c:pt>
                <c:pt idx="9">
                  <c:v>44197</c:v>
                </c:pt>
                <c:pt idx="10">
                  <c:v>44562</c:v>
                </c:pt>
                <c:pt idx="11">
                  <c:v>44927</c:v>
                </c:pt>
                <c:pt idx="12">
                  <c:v>45292</c:v>
                </c:pt>
                <c:pt idx="13">
                  <c:v>45658</c:v>
                </c:pt>
                <c:pt idx="14">
                  <c:v>46023</c:v>
                </c:pt>
                <c:pt idx="15">
                  <c:v>46388</c:v>
                </c:pt>
                <c:pt idx="16">
                  <c:v>46753</c:v>
                </c:pt>
              </c:numCache>
            </c:numRef>
          </c:xVal>
          <c:yVal>
            <c:numRef>
              <c:f>'Kerkelijke bijdrage'!$B$2:$B$18</c:f>
              <c:numCache>
                <c:formatCode>0</c:formatCode>
                <c:ptCount val="17"/>
                <c:pt idx="0">
                  <c:v>628.5</c:v>
                </c:pt>
                <c:pt idx="1">
                  <c:v>607.80700000000002</c:v>
                </c:pt>
                <c:pt idx="2">
                  <c:v>590.58399999999995</c:v>
                </c:pt>
                <c:pt idx="3">
                  <c:v>532.6</c:v>
                </c:pt>
                <c:pt idx="4">
                  <c:v>519.81399999999996</c:v>
                </c:pt>
                <c:pt idx="5">
                  <c:v>507.44600000000003</c:v>
                </c:pt>
                <c:pt idx="6">
                  <c:v>493.4</c:v>
                </c:pt>
                <c:pt idx="7">
                  <c:v>480.83300000000003</c:v>
                </c:pt>
                <c:pt idx="8">
                  <c:v>468.59699999999998</c:v>
                </c:pt>
                <c:pt idx="9">
                  <c:v>451.755</c:v>
                </c:pt>
                <c:pt idx="10">
                  <c:v>438.96100000000001</c:v>
                </c:pt>
                <c:pt idx="11">
                  <c:v>427.51499999999999</c:v>
                </c:pt>
                <c:pt idx="12">
                  <c:v>413.572</c:v>
                </c:pt>
                <c:pt idx="13">
                  <c:v>398.28199999999998</c:v>
                </c:pt>
                <c:pt idx="14">
                  <c:v>384.63099999999997</c:v>
                </c:pt>
                <c:pt idx="15">
                  <c:v>369.04700000000003</c:v>
                </c:pt>
                <c:pt idx="16">
                  <c:v>351.18200000000002</c:v>
                </c:pt>
              </c:numCache>
            </c:numRef>
          </c:yVal>
          <c:smooth val="1"/>
          <c:extLst>
            <c:ext xmlns:c16="http://schemas.microsoft.com/office/drawing/2014/chart" uri="{C3380CC4-5D6E-409C-BE32-E72D297353CC}">
              <c16:uniqueId val="{00000000-0F9B-4FD8-A43C-59D6E7B183E7}"/>
            </c:ext>
          </c:extLst>
        </c:ser>
        <c:ser>
          <c:idx val="1"/>
          <c:order val="1"/>
          <c:tx>
            <c:strRef>
              <c:f>'Kerkelijke bijdrage'!$C$1</c:f>
              <c:strCache>
                <c:ptCount val="1"/>
                <c:pt idx="0">
                  <c:v>Kerkelijke bijdrage prognose t.e.m. 2020</c:v>
                </c:pt>
              </c:strCache>
            </c:strRef>
          </c:tx>
          <c:xVal>
            <c:numRef>
              <c:f>'Kerkelijke bijdrage'!$A$2:$A$18</c:f>
              <c:numCache>
                <c:formatCode>m/d/yyyy</c:formatCode>
                <c:ptCount val="17"/>
                <c:pt idx="0">
                  <c:v>40909</c:v>
                </c:pt>
                <c:pt idx="1">
                  <c:v>41275</c:v>
                </c:pt>
                <c:pt idx="2">
                  <c:v>41640</c:v>
                </c:pt>
                <c:pt idx="3">
                  <c:v>42005</c:v>
                </c:pt>
                <c:pt idx="4">
                  <c:v>42370</c:v>
                </c:pt>
                <c:pt idx="5">
                  <c:v>42736</c:v>
                </c:pt>
                <c:pt idx="6">
                  <c:v>43101</c:v>
                </c:pt>
                <c:pt idx="7">
                  <c:v>43466</c:v>
                </c:pt>
                <c:pt idx="8">
                  <c:v>43831</c:v>
                </c:pt>
                <c:pt idx="9">
                  <c:v>44197</c:v>
                </c:pt>
                <c:pt idx="10">
                  <c:v>44562</c:v>
                </c:pt>
                <c:pt idx="11">
                  <c:v>44927</c:v>
                </c:pt>
                <c:pt idx="12">
                  <c:v>45292</c:v>
                </c:pt>
                <c:pt idx="13">
                  <c:v>45658</c:v>
                </c:pt>
                <c:pt idx="14">
                  <c:v>46023</c:v>
                </c:pt>
                <c:pt idx="15">
                  <c:v>46388</c:v>
                </c:pt>
                <c:pt idx="16">
                  <c:v>46753</c:v>
                </c:pt>
              </c:numCache>
            </c:numRef>
          </c:xVal>
          <c:yVal>
            <c:numRef>
              <c:f>'Kerkelijke bijdrage'!$C$2:$C$18</c:f>
              <c:numCache>
                <c:formatCode>General</c:formatCode>
                <c:ptCount val="17"/>
                <c:pt idx="9" formatCode="0">
                  <c:v>451.755</c:v>
                </c:pt>
                <c:pt idx="10" formatCode="0">
                  <c:v>438.96100000000001</c:v>
                </c:pt>
                <c:pt idx="11" formatCode="0">
                  <c:v>427.51499999999999</c:v>
                </c:pt>
                <c:pt idx="12" formatCode="0">
                  <c:v>413.572</c:v>
                </c:pt>
                <c:pt idx="13" formatCode="0">
                  <c:v>398.28199999999998</c:v>
                </c:pt>
                <c:pt idx="14" formatCode="0">
                  <c:v>384.63099999999997</c:v>
                </c:pt>
                <c:pt idx="15" formatCode="0">
                  <c:v>369.04700000000003</c:v>
                </c:pt>
                <c:pt idx="16" formatCode="0">
                  <c:v>351.18200000000002</c:v>
                </c:pt>
              </c:numCache>
            </c:numRef>
          </c:yVal>
          <c:smooth val="1"/>
          <c:extLst>
            <c:ext xmlns:c16="http://schemas.microsoft.com/office/drawing/2014/chart" uri="{C3380CC4-5D6E-409C-BE32-E72D297353CC}">
              <c16:uniqueId val="{00000001-0F9B-4FD8-A43C-59D6E7B183E7}"/>
            </c:ext>
          </c:extLst>
        </c:ser>
        <c:dLbls>
          <c:showLegendKey val="0"/>
          <c:showVal val="0"/>
          <c:showCatName val="0"/>
          <c:showSerName val="0"/>
          <c:showPercent val="0"/>
          <c:showBubbleSize val="0"/>
        </c:dLbls>
        <c:axId val="152978176"/>
        <c:axId val="152979712"/>
      </c:scatterChart>
      <c:valAx>
        <c:axId val="152978176"/>
        <c:scaling>
          <c:orientation val="minMax"/>
          <c:max val="46925"/>
          <c:min val="40909"/>
        </c:scaling>
        <c:delete val="0"/>
        <c:axPos val="b"/>
        <c:numFmt formatCode="m/d/yyyy" sourceLinked="1"/>
        <c:majorTickMark val="out"/>
        <c:minorTickMark val="none"/>
        <c:tickLblPos val="nextTo"/>
        <c:txPr>
          <a:bodyPr rot="0"/>
          <a:lstStyle/>
          <a:p>
            <a:pPr>
              <a:defRPr sz="1200"/>
            </a:pPr>
            <a:endParaRPr lang="nl-NL"/>
          </a:p>
        </c:txPr>
        <c:crossAx val="152979712"/>
        <c:crosses val="autoZero"/>
        <c:crossBetween val="midCat"/>
        <c:majorUnit val="730.6"/>
      </c:valAx>
      <c:valAx>
        <c:axId val="152979712"/>
        <c:scaling>
          <c:orientation val="minMax"/>
          <c:min val="300"/>
        </c:scaling>
        <c:delete val="0"/>
        <c:axPos val="l"/>
        <c:majorGridlines/>
        <c:numFmt formatCode="0" sourceLinked="1"/>
        <c:majorTickMark val="out"/>
        <c:minorTickMark val="none"/>
        <c:tickLblPos val="nextTo"/>
        <c:txPr>
          <a:bodyPr/>
          <a:lstStyle/>
          <a:p>
            <a:pPr>
              <a:defRPr sz="1200"/>
            </a:pPr>
            <a:endParaRPr lang="nl-NL"/>
          </a:p>
        </c:txPr>
        <c:crossAx val="152978176"/>
        <c:crosses val="autoZero"/>
        <c:crossBetween val="midCat"/>
      </c:valAx>
    </c:plotArea>
    <c:legend>
      <c:legendPos val="b"/>
      <c:overlay val="0"/>
      <c:txPr>
        <a:bodyPr/>
        <a:lstStyle/>
        <a:p>
          <a:pPr>
            <a:defRPr sz="1400"/>
          </a:pPr>
          <a:endParaRPr lang="nl-NL"/>
        </a:p>
      </c:txPr>
    </c:legend>
    <c:plotVisOnly val="1"/>
    <c:dispBlanksAs val="gap"/>
    <c:showDLblsOverMax val="0"/>
  </c:chart>
  <c:externalData r:id="rId1">
    <c:autoUpdate val="0"/>
  </c:externalData>
  <c:userShapes r:id="rId2"/>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nl-NL"/>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vert="horz"/>
          <a:lstStyle/>
          <a:p>
            <a:pPr>
              <a:defRPr/>
            </a:pPr>
            <a:r>
              <a:rPr lang="en-US" dirty="0"/>
              <a:t> Onze bezuinigingsuitdaging voor 2025</a:t>
            </a:r>
          </a:p>
        </c:rich>
      </c:tx>
      <c:overlay val="0"/>
      <c:spPr>
        <a:noFill/>
        <a:ln>
          <a:noFill/>
        </a:ln>
        <a:effectLst/>
      </c:spPr>
    </c:title>
    <c:autoTitleDeleted val="0"/>
    <c:plotArea>
      <c:layout>
        <c:manualLayout>
          <c:layoutTarget val="inner"/>
          <c:xMode val="edge"/>
          <c:yMode val="edge"/>
          <c:x val="7.6917924152218375E-2"/>
          <c:y val="9.5475645472484688E-2"/>
          <c:w val="0.8854502253524128"/>
          <c:h val="0.70376392651629183"/>
        </c:manualLayout>
      </c:layout>
      <c:barChart>
        <c:barDir val="col"/>
        <c:grouping val="stacked"/>
        <c:varyColors val="0"/>
        <c:ser>
          <c:idx val="0"/>
          <c:order val="0"/>
          <c:tx>
            <c:strRef>
              <c:f>'[PGA_ 2025.xlsx]Blad1'!$C$4</c:f>
              <c:strCache>
                <c:ptCount val="1"/>
                <c:pt idx="0">
                  <c:v>Inkomsten</c:v>
                </c:pt>
              </c:strCache>
            </c:strRef>
          </c:tx>
          <c:spPr>
            <a:solidFill>
              <a:schemeClr val="accent1">
                <a:alpha val="70000"/>
              </a:schemeClr>
            </a:solidFill>
            <a:ln>
              <a:noFill/>
            </a:ln>
            <a:effectLst/>
          </c:spPr>
          <c:invertIfNegative val="0"/>
          <c:dLbls>
            <c:spPr>
              <a:noFill/>
              <a:ln>
                <a:noFill/>
              </a:ln>
              <a:effectLst/>
            </c:spPr>
            <c:txPr>
              <a:bodyPr rot="0" vert="horz"/>
              <a:lstStyle/>
              <a:p>
                <a:pPr>
                  <a:defRPr/>
                </a:pPr>
                <a:endParaRPr lang="nl-N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multiLvlStrRef>
              <c:f>'[PGA_ 2025.xlsx]Blad1'!$D$2:$I$3</c:f>
              <c:multiLvlStrCache>
                <c:ptCount val="6"/>
                <c:lvl>
                  <c:pt idx="0">
                    <c:v>inkomsten</c:v>
                  </c:pt>
                  <c:pt idx="1">
                    <c:v>uitgaven</c:v>
                  </c:pt>
                  <c:pt idx="2">
                    <c:v>inkomsten</c:v>
                  </c:pt>
                  <c:pt idx="3">
                    <c:v>uitgaven</c:v>
                  </c:pt>
                  <c:pt idx="4">
                    <c:v>inkomsten</c:v>
                  </c:pt>
                  <c:pt idx="5">
                    <c:v>uitgaven</c:v>
                  </c:pt>
                </c:lvl>
                <c:lvl>
                  <c:pt idx="0">
                    <c:v>2020</c:v>
                  </c:pt>
                  <c:pt idx="2">
                    <c:v>2025</c:v>
                  </c:pt>
                  <c:pt idx="4">
                    <c:v>2028</c:v>
                  </c:pt>
                </c:lvl>
              </c:multiLvlStrCache>
            </c:multiLvlStrRef>
          </c:cat>
          <c:val>
            <c:numRef>
              <c:f>'[PGA_ 2025.xlsx]Blad1'!$D$4:$J$4</c:f>
              <c:numCache>
                <c:formatCode>General</c:formatCode>
                <c:ptCount val="7"/>
                <c:pt idx="0">
                  <c:v>505</c:v>
                </c:pt>
                <c:pt idx="2">
                  <c:v>400</c:v>
                </c:pt>
                <c:pt idx="4">
                  <c:v>350</c:v>
                </c:pt>
              </c:numCache>
            </c:numRef>
          </c:val>
          <c:extLst>
            <c:ext xmlns:c16="http://schemas.microsoft.com/office/drawing/2014/chart" uri="{C3380CC4-5D6E-409C-BE32-E72D297353CC}">
              <c16:uniqueId val="{00000000-4F4D-40C0-985F-BD2962F350F5}"/>
            </c:ext>
          </c:extLst>
        </c:ser>
        <c:ser>
          <c:idx val="1"/>
          <c:order val="1"/>
          <c:tx>
            <c:strRef>
              <c:f>'[PGA_ 2025.xlsx]Blad1'!$C$5</c:f>
              <c:strCache>
                <c:ptCount val="1"/>
                <c:pt idx="0">
                  <c:v>Overige inkomsten</c:v>
                </c:pt>
              </c:strCache>
            </c:strRef>
          </c:tx>
          <c:spPr>
            <a:solidFill>
              <a:schemeClr val="accent2">
                <a:alpha val="70000"/>
              </a:schemeClr>
            </a:solidFill>
            <a:ln>
              <a:noFill/>
            </a:ln>
            <a:effectLst/>
          </c:spPr>
          <c:invertIfNegative val="0"/>
          <c:dLbls>
            <c:spPr>
              <a:noFill/>
              <a:ln>
                <a:noFill/>
              </a:ln>
              <a:effectLst/>
            </c:spPr>
            <c:txPr>
              <a:bodyPr rot="0" vert="horz"/>
              <a:lstStyle/>
              <a:p>
                <a:pPr>
                  <a:defRPr/>
                </a:pPr>
                <a:endParaRPr lang="nl-N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multiLvlStrRef>
              <c:f>'[PGA_ 2025.xlsx]Blad1'!$D$2:$I$3</c:f>
              <c:multiLvlStrCache>
                <c:ptCount val="6"/>
                <c:lvl>
                  <c:pt idx="0">
                    <c:v>inkomsten</c:v>
                  </c:pt>
                  <c:pt idx="1">
                    <c:v>uitgaven</c:v>
                  </c:pt>
                  <c:pt idx="2">
                    <c:v>inkomsten</c:v>
                  </c:pt>
                  <c:pt idx="3">
                    <c:v>uitgaven</c:v>
                  </c:pt>
                  <c:pt idx="4">
                    <c:v>inkomsten</c:v>
                  </c:pt>
                  <c:pt idx="5">
                    <c:v>uitgaven</c:v>
                  </c:pt>
                </c:lvl>
                <c:lvl>
                  <c:pt idx="0">
                    <c:v>2020</c:v>
                  </c:pt>
                  <c:pt idx="2">
                    <c:v>2025</c:v>
                  </c:pt>
                  <c:pt idx="4">
                    <c:v>2028</c:v>
                  </c:pt>
                </c:lvl>
              </c:multiLvlStrCache>
            </c:multiLvlStrRef>
          </c:cat>
          <c:val>
            <c:numRef>
              <c:f>'[PGA_ 2025.xlsx]Blad1'!$D$5:$J$5</c:f>
              <c:numCache>
                <c:formatCode>General</c:formatCode>
                <c:ptCount val="7"/>
                <c:pt idx="0">
                  <c:v>17</c:v>
                </c:pt>
                <c:pt idx="2">
                  <c:v>10</c:v>
                </c:pt>
                <c:pt idx="4">
                  <c:v>10</c:v>
                </c:pt>
              </c:numCache>
            </c:numRef>
          </c:val>
          <c:extLst>
            <c:ext xmlns:c16="http://schemas.microsoft.com/office/drawing/2014/chart" uri="{C3380CC4-5D6E-409C-BE32-E72D297353CC}">
              <c16:uniqueId val="{00000001-4F4D-40C0-985F-BD2962F350F5}"/>
            </c:ext>
          </c:extLst>
        </c:ser>
        <c:ser>
          <c:idx val="2"/>
          <c:order val="2"/>
          <c:tx>
            <c:strRef>
              <c:f>'[PGA_ 2025.xlsx]Blad1'!$C$6</c:f>
              <c:strCache>
                <c:ptCount val="1"/>
                <c:pt idx="0">
                  <c:v>Gebouwen</c:v>
                </c:pt>
              </c:strCache>
            </c:strRef>
          </c:tx>
          <c:spPr>
            <a:solidFill>
              <a:schemeClr val="accent3">
                <a:alpha val="70000"/>
              </a:schemeClr>
            </a:solidFill>
            <a:ln>
              <a:noFill/>
            </a:ln>
            <a:effectLst/>
          </c:spPr>
          <c:invertIfNegative val="0"/>
          <c:dLbls>
            <c:spPr>
              <a:noFill/>
              <a:ln>
                <a:noFill/>
              </a:ln>
              <a:effectLst/>
            </c:spPr>
            <c:txPr>
              <a:bodyPr rot="0" vert="horz"/>
              <a:lstStyle/>
              <a:p>
                <a:pPr>
                  <a:defRPr/>
                </a:pPr>
                <a:endParaRPr lang="nl-N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multiLvlStrRef>
              <c:f>'[PGA_ 2025.xlsx]Blad1'!$D$2:$I$3</c:f>
              <c:multiLvlStrCache>
                <c:ptCount val="6"/>
                <c:lvl>
                  <c:pt idx="0">
                    <c:v>inkomsten</c:v>
                  </c:pt>
                  <c:pt idx="1">
                    <c:v>uitgaven</c:v>
                  </c:pt>
                  <c:pt idx="2">
                    <c:v>inkomsten</c:v>
                  </c:pt>
                  <c:pt idx="3">
                    <c:v>uitgaven</c:v>
                  </c:pt>
                  <c:pt idx="4">
                    <c:v>inkomsten</c:v>
                  </c:pt>
                  <c:pt idx="5">
                    <c:v>uitgaven</c:v>
                  </c:pt>
                </c:lvl>
                <c:lvl>
                  <c:pt idx="0">
                    <c:v>2020</c:v>
                  </c:pt>
                  <c:pt idx="2">
                    <c:v>2025</c:v>
                  </c:pt>
                  <c:pt idx="4">
                    <c:v>2028</c:v>
                  </c:pt>
                </c:lvl>
              </c:multiLvlStrCache>
            </c:multiLvlStrRef>
          </c:cat>
          <c:val>
            <c:numRef>
              <c:f>'[PGA_ 2025.xlsx]Blad1'!$D$6:$J$6</c:f>
              <c:numCache>
                <c:formatCode>General</c:formatCode>
                <c:ptCount val="7"/>
                <c:pt idx="1">
                  <c:v>131</c:v>
                </c:pt>
                <c:pt idx="3" formatCode="0">
                  <c:v>50</c:v>
                </c:pt>
                <c:pt idx="5" formatCode="0">
                  <c:v>50</c:v>
                </c:pt>
              </c:numCache>
            </c:numRef>
          </c:val>
          <c:extLst>
            <c:ext xmlns:c16="http://schemas.microsoft.com/office/drawing/2014/chart" uri="{C3380CC4-5D6E-409C-BE32-E72D297353CC}">
              <c16:uniqueId val="{00000002-4F4D-40C0-985F-BD2962F350F5}"/>
            </c:ext>
          </c:extLst>
        </c:ser>
        <c:ser>
          <c:idx val="3"/>
          <c:order val="3"/>
          <c:tx>
            <c:strRef>
              <c:f>'[PGA_ 2025.xlsx]Blad1'!$C$7</c:f>
              <c:strCache>
                <c:ptCount val="1"/>
                <c:pt idx="0">
                  <c:v>Pastoraat</c:v>
                </c:pt>
              </c:strCache>
            </c:strRef>
          </c:tx>
          <c:spPr>
            <a:solidFill>
              <a:schemeClr val="accent4">
                <a:alpha val="70000"/>
              </a:schemeClr>
            </a:solidFill>
            <a:ln>
              <a:noFill/>
            </a:ln>
            <a:effectLst/>
          </c:spPr>
          <c:invertIfNegative val="0"/>
          <c:dLbls>
            <c:spPr>
              <a:noFill/>
              <a:ln>
                <a:noFill/>
              </a:ln>
              <a:effectLst/>
            </c:spPr>
            <c:txPr>
              <a:bodyPr rot="0" vert="horz"/>
              <a:lstStyle/>
              <a:p>
                <a:pPr>
                  <a:defRPr/>
                </a:pPr>
                <a:endParaRPr lang="nl-N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multiLvlStrRef>
              <c:f>'[PGA_ 2025.xlsx]Blad1'!$D$2:$I$3</c:f>
              <c:multiLvlStrCache>
                <c:ptCount val="6"/>
                <c:lvl>
                  <c:pt idx="0">
                    <c:v>inkomsten</c:v>
                  </c:pt>
                  <c:pt idx="1">
                    <c:v>uitgaven</c:v>
                  </c:pt>
                  <c:pt idx="2">
                    <c:v>inkomsten</c:v>
                  </c:pt>
                  <c:pt idx="3">
                    <c:v>uitgaven</c:v>
                  </c:pt>
                  <c:pt idx="4">
                    <c:v>inkomsten</c:v>
                  </c:pt>
                  <c:pt idx="5">
                    <c:v>uitgaven</c:v>
                  </c:pt>
                </c:lvl>
                <c:lvl>
                  <c:pt idx="0">
                    <c:v>2020</c:v>
                  </c:pt>
                  <c:pt idx="2">
                    <c:v>2025</c:v>
                  </c:pt>
                  <c:pt idx="4">
                    <c:v>2028</c:v>
                  </c:pt>
                </c:lvl>
              </c:multiLvlStrCache>
            </c:multiLvlStrRef>
          </c:cat>
          <c:val>
            <c:numRef>
              <c:f>'[PGA_ 2025.xlsx]Blad1'!$D$7:$J$7</c:f>
              <c:numCache>
                <c:formatCode>General</c:formatCode>
                <c:ptCount val="7"/>
                <c:pt idx="1">
                  <c:v>319</c:v>
                </c:pt>
                <c:pt idx="3" formatCode="0">
                  <c:v>205</c:v>
                </c:pt>
                <c:pt idx="5" formatCode="0">
                  <c:v>205</c:v>
                </c:pt>
              </c:numCache>
            </c:numRef>
          </c:val>
          <c:extLst>
            <c:ext xmlns:c16="http://schemas.microsoft.com/office/drawing/2014/chart" uri="{C3380CC4-5D6E-409C-BE32-E72D297353CC}">
              <c16:uniqueId val="{00000003-4F4D-40C0-985F-BD2962F350F5}"/>
            </c:ext>
          </c:extLst>
        </c:ser>
        <c:ser>
          <c:idx val="4"/>
          <c:order val="4"/>
          <c:tx>
            <c:strRef>
              <c:f>'[PGA_ 2025.xlsx]Blad1'!$C$8</c:f>
              <c:strCache>
                <c:ptCount val="1"/>
                <c:pt idx="0">
                  <c:v>Overig</c:v>
                </c:pt>
              </c:strCache>
            </c:strRef>
          </c:tx>
          <c:spPr>
            <a:solidFill>
              <a:schemeClr val="accent5">
                <a:alpha val="70000"/>
              </a:schemeClr>
            </a:solidFill>
            <a:ln>
              <a:noFill/>
            </a:ln>
            <a:effectLst/>
          </c:spPr>
          <c:invertIfNegative val="0"/>
          <c:dLbls>
            <c:spPr>
              <a:noFill/>
              <a:ln>
                <a:noFill/>
              </a:ln>
              <a:effectLst/>
            </c:spPr>
            <c:txPr>
              <a:bodyPr rot="0" vert="horz"/>
              <a:lstStyle/>
              <a:p>
                <a:pPr>
                  <a:defRPr/>
                </a:pPr>
                <a:endParaRPr lang="nl-NL"/>
              </a:p>
            </c:txPr>
            <c:dLblPos val="ct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a:solidFill>
                        <a:schemeClr val="tx1">
                          <a:lumMod val="35000"/>
                          <a:lumOff val="65000"/>
                        </a:schemeClr>
                      </a:solidFill>
                    </a:ln>
                    <a:effectLst/>
                  </c:spPr>
                </c15:leaderLines>
              </c:ext>
            </c:extLst>
          </c:dLbls>
          <c:cat>
            <c:multiLvlStrRef>
              <c:f>'[PGA_ 2025.xlsx]Blad1'!$D$2:$I$3</c:f>
              <c:multiLvlStrCache>
                <c:ptCount val="6"/>
                <c:lvl>
                  <c:pt idx="0">
                    <c:v>inkomsten</c:v>
                  </c:pt>
                  <c:pt idx="1">
                    <c:v>uitgaven</c:v>
                  </c:pt>
                  <c:pt idx="2">
                    <c:v>inkomsten</c:v>
                  </c:pt>
                  <c:pt idx="3">
                    <c:v>uitgaven</c:v>
                  </c:pt>
                  <c:pt idx="4">
                    <c:v>inkomsten</c:v>
                  </c:pt>
                  <c:pt idx="5">
                    <c:v>uitgaven</c:v>
                  </c:pt>
                </c:lvl>
                <c:lvl>
                  <c:pt idx="0">
                    <c:v>2020</c:v>
                  </c:pt>
                  <c:pt idx="2">
                    <c:v>2025</c:v>
                  </c:pt>
                  <c:pt idx="4">
                    <c:v>2028</c:v>
                  </c:pt>
                </c:lvl>
              </c:multiLvlStrCache>
            </c:multiLvlStrRef>
          </c:cat>
          <c:val>
            <c:numRef>
              <c:f>'[PGA_ 2025.xlsx]Blad1'!$D$8:$J$8</c:f>
              <c:numCache>
                <c:formatCode>General</c:formatCode>
                <c:ptCount val="7"/>
                <c:pt idx="1">
                  <c:v>148</c:v>
                </c:pt>
                <c:pt idx="3" formatCode="0">
                  <c:v>120</c:v>
                </c:pt>
                <c:pt idx="5" formatCode="0">
                  <c:v>107</c:v>
                </c:pt>
              </c:numCache>
            </c:numRef>
          </c:val>
          <c:extLst>
            <c:ext xmlns:c16="http://schemas.microsoft.com/office/drawing/2014/chart" uri="{C3380CC4-5D6E-409C-BE32-E72D297353CC}">
              <c16:uniqueId val="{00000004-4F4D-40C0-985F-BD2962F350F5}"/>
            </c:ext>
          </c:extLst>
        </c:ser>
        <c:dLbls>
          <c:dLblPos val="ctr"/>
          <c:showLegendKey val="0"/>
          <c:showVal val="1"/>
          <c:showCatName val="0"/>
          <c:showSerName val="0"/>
          <c:showPercent val="0"/>
          <c:showBubbleSize val="0"/>
        </c:dLbls>
        <c:gapWidth val="50"/>
        <c:overlap val="100"/>
        <c:axId val="153096576"/>
        <c:axId val="153098112"/>
      </c:barChart>
      <c:catAx>
        <c:axId val="153096576"/>
        <c:scaling>
          <c:orientation val="minMax"/>
        </c:scaling>
        <c:delete val="0"/>
        <c:axPos val="b"/>
        <c:numFmt formatCode="General" sourceLinked="0"/>
        <c:majorTickMark val="none"/>
        <c:minorTickMark val="none"/>
        <c:tickLblPos val="nextTo"/>
        <c:spPr>
          <a:noFill/>
          <a:ln w="9525" cap="flat" cmpd="sng" algn="ctr">
            <a:solidFill>
              <a:schemeClr val="tx1">
                <a:lumMod val="25000"/>
                <a:lumOff val="75000"/>
              </a:schemeClr>
            </a:solidFill>
            <a:round/>
            <a:headEnd type="none" w="sm" len="sm"/>
            <a:tailEnd type="none" w="sm" len="sm"/>
          </a:ln>
          <a:effectLst/>
        </c:spPr>
        <c:txPr>
          <a:bodyPr rot="-60000000" vert="horz"/>
          <a:lstStyle/>
          <a:p>
            <a:pPr>
              <a:defRPr/>
            </a:pPr>
            <a:endParaRPr lang="nl-NL"/>
          </a:p>
        </c:txPr>
        <c:crossAx val="153098112"/>
        <c:crosses val="autoZero"/>
        <c:auto val="1"/>
        <c:lblAlgn val="ctr"/>
        <c:lblOffset val="100"/>
        <c:tickMarkSkip val="1"/>
        <c:noMultiLvlLbl val="0"/>
      </c:catAx>
      <c:valAx>
        <c:axId val="153098112"/>
        <c:scaling>
          <c:orientation val="minMax"/>
        </c:scaling>
        <c:delete val="0"/>
        <c:axPos val="l"/>
        <c:majorGridlines>
          <c:spPr>
            <a:ln w="9525" cap="flat" cmpd="sng" algn="ctr">
              <a:gradFill>
                <a:gsLst>
                  <a:gs pos="0">
                    <a:schemeClr val="tx1">
                      <a:lumMod val="5000"/>
                      <a:lumOff val="95000"/>
                    </a:schemeClr>
                  </a:gs>
                  <a:gs pos="100000">
                    <a:schemeClr val="tx1">
                      <a:lumMod val="15000"/>
                      <a:lumOff val="85000"/>
                    </a:schemeClr>
                  </a:gs>
                </a:gsLst>
                <a:lin ang="5400000" scaled="0"/>
              </a:gradFill>
              <a:round/>
            </a:ln>
            <a:effectLst/>
          </c:spPr>
        </c:majorGridlines>
        <c:title>
          <c:tx>
            <c:rich>
              <a:bodyPr rot="-5400000" vert="horz"/>
              <a:lstStyle/>
              <a:p>
                <a:pPr>
                  <a:defRPr/>
                </a:pPr>
                <a:r>
                  <a:rPr lang="en-US" dirty="0"/>
                  <a:t> x € 1000,= </a:t>
                </a:r>
              </a:p>
            </c:rich>
          </c:tx>
          <c:overlay val="0"/>
          <c:spPr>
            <a:noFill/>
            <a:ln>
              <a:noFill/>
            </a:ln>
            <a:effectLst/>
          </c:spPr>
        </c:title>
        <c:numFmt formatCode="General" sourceLinked="1"/>
        <c:majorTickMark val="none"/>
        <c:minorTickMark val="none"/>
        <c:tickLblPos val="nextTo"/>
        <c:spPr>
          <a:noFill/>
          <a:ln>
            <a:noFill/>
          </a:ln>
          <a:effectLst/>
        </c:spPr>
        <c:txPr>
          <a:bodyPr rot="-60000000" vert="horz"/>
          <a:lstStyle/>
          <a:p>
            <a:pPr>
              <a:defRPr/>
            </a:pPr>
            <a:endParaRPr lang="nl-NL"/>
          </a:p>
        </c:txPr>
        <c:crossAx val="153096576"/>
        <c:crosses val="autoZero"/>
        <c:crossBetween val="between"/>
      </c:valAx>
      <c:spPr>
        <a:noFill/>
        <a:ln>
          <a:noFill/>
        </a:ln>
        <a:effectLst/>
      </c:spPr>
    </c:plotArea>
    <c:legend>
      <c:legendPos val="b"/>
      <c:overlay val="0"/>
      <c:spPr>
        <a:noFill/>
        <a:ln>
          <a:noFill/>
        </a:ln>
        <a:effectLst/>
      </c:spPr>
      <c:txPr>
        <a:bodyPr rot="0" vert="horz"/>
        <a:lstStyle/>
        <a:p>
          <a:pPr>
            <a:defRPr sz="1600"/>
          </a:pPr>
          <a:endParaRPr lang="nl-NL"/>
        </a:p>
      </c:txPr>
    </c:legend>
    <c:plotVisOnly val="1"/>
    <c:dispBlanksAs val="gap"/>
    <c:showDLblsOverMax val="0"/>
  </c:chart>
  <c:spPr>
    <a:solidFill>
      <a:schemeClr val="bg1"/>
    </a:solidFill>
    <a:ln w="9525" cap="flat" cmpd="sng" algn="ctr">
      <a:solidFill>
        <a:schemeClr val="tx1">
          <a:lumMod val="15000"/>
          <a:lumOff val="85000"/>
        </a:schemeClr>
      </a:solidFill>
      <a:round/>
    </a:ln>
    <a:effectLst/>
  </c:spPr>
  <c:txPr>
    <a:bodyPr/>
    <a:lstStyle/>
    <a:p>
      <a:pPr>
        <a:defRPr sz="1400"/>
      </a:pPr>
      <a:endParaRPr lang="nl-NL"/>
    </a:p>
  </c:txPr>
  <c:externalData r:id="rId1">
    <c:autoUpdate val="0"/>
  </c:externalData>
  <c:userShapes r:id="rId2"/>
</c:chartSpace>
</file>

<file path=ppt/drawings/_rels/vmlDrawing1.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10.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0.emf"/></Relationships>
</file>

<file path=ppt/drawings/drawing1.xml><?xml version="1.0" encoding="utf-8"?>
<c:userShapes xmlns:c="http://schemas.openxmlformats.org/drawingml/2006/chart">
  <cdr:relSizeAnchor xmlns:cdr="http://schemas.openxmlformats.org/drawingml/2006/chartDrawing">
    <cdr:from>
      <cdr:x>0.53448</cdr:x>
      <cdr:y>0.17105</cdr:y>
    </cdr:from>
    <cdr:to>
      <cdr:x>0.92321</cdr:x>
      <cdr:y>0.35164</cdr:y>
    </cdr:to>
    <cdr:grpSp>
      <cdr:nvGrpSpPr>
        <cdr:cNvPr id="2" name="Groep 1">
          <a:extLst xmlns:a="http://schemas.openxmlformats.org/drawingml/2006/main">
            <a:ext uri="{FF2B5EF4-FFF2-40B4-BE49-F238E27FC236}">
              <a16:creationId xmlns:a16="http://schemas.microsoft.com/office/drawing/2014/main" id="{D8E1BD5D-86E1-4514-893F-FB1BE599DE23}"/>
            </a:ext>
          </a:extLst>
        </cdr:cNvPr>
        <cdr:cNvGrpSpPr/>
      </cdr:nvGrpSpPr>
      <cdr:grpSpPr>
        <a:xfrm xmlns:a="http://schemas.openxmlformats.org/drawingml/2006/main">
          <a:off x="4464473" y="936090"/>
          <a:ext cx="3247034" cy="988298"/>
          <a:chOff x="4287307" y="1008109"/>
          <a:chExt cx="3247034" cy="988298"/>
        </a:xfrm>
      </cdr:grpSpPr>
      <cdr:cxnSp macro="">
        <cdr:nvCxnSpPr>
          <cdr:cNvPr id="4" name="Rechte verbindingslijn met pijl 3">
            <a:extLst xmlns:a="http://schemas.openxmlformats.org/drawingml/2006/main">
              <a:ext uri="{FF2B5EF4-FFF2-40B4-BE49-F238E27FC236}">
                <a16:creationId xmlns:a16="http://schemas.microsoft.com/office/drawing/2014/main" id="{7E942E9D-A07D-468D-A961-63D2DB31FE21}"/>
              </a:ext>
            </a:extLst>
          </cdr:cNvPr>
          <cdr:cNvCxnSpPr/>
        </cdr:nvCxnSpPr>
        <cdr:spPr>
          <a:xfrm xmlns:a="http://schemas.openxmlformats.org/drawingml/2006/main" flipH="1">
            <a:off x="4287307" y="1296132"/>
            <a:ext cx="915398" cy="700275"/>
          </a:xfrm>
          <a:prstGeom xmlns:a="http://schemas.openxmlformats.org/drawingml/2006/main" prst="straightConnector1">
            <a:avLst/>
          </a:prstGeom>
          <a:ln xmlns:a="http://schemas.openxmlformats.org/drawingml/2006/main" w="12700">
            <a:solidFill>
              <a:srgbClr val="C00000"/>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sp macro="" textlink="">
        <cdr:nvSpPr>
          <cdr:cNvPr id="5" name="Tekstvak 2"/>
          <cdr:cNvSpPr txBox="1"/>
        </cdr:nvSpPr>
        <cdr:spPr>
          <a:xfrm xmlns:a="http://schemas.openxmlformats.org/drawingml/2006/main">
            <a:off x="5248312" y="1008109"/>
            <a:ext cx="2286029" cy="585077"/>
          </a:xfrm>
          <a:prstGeom xmlns:a="http://schemas.openxmlformats.org/drawingml/2006/main" prst="rect">
            <a:avLst/>
          </a:prstGeom>
          <a:ln xmlns:a="http://schemas.openxmlformats.org/drawingml/2006/main">
            <a:solidFill>
              <a:schemeClr val="tx1"/>
            </a:solidFill>
          </a:ln>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nl-NL" sz="1600" dirty="0"/>
              <a:t>Peildatum 31-12-2019</a:t>
            </a:r>
          </a:p>
          <a:p xmlns:a="http://schemas.openxmlformats.org/drawingml/2006/main">
            <a:pPr algn="ctr"/>
            <a:r>
              <a:rPr lang="nl-NL" sz="1600" dirty="0"/>
              <a:t>4093 leden </a:t>
            </a:r>
          </a:p>
        </cdr:txBody>
      </cdr:sp>
    </cdr:grpSp>
  </cdr:relSizeAnchor>
  <cdr:relSizeAnchor xmlns:cdr="http://schemas.openxmlformats.org/drawingml/2006/chartDrawing">
    <cdr:from>
      <cdr:x>0.5431</cdr:x>
      <cdr:y>0.55263</cdr:y>
    </cdr:from>
    <cdr:to>
      <cdr:x>0.91265</cdr:x>
      <cdr:y>0.65177</cdr:y>
    </cdr:to>
    <cdr:grpSp>
      <cdr:nvGrpSpPr>
        <cdr:cNvPr id="3" name="Groep 2">
          <a:extLst xmlns:a="http://schemas.openxmlformats.org/drawingml/2006/main">
            <a:ext uri="{FF2B5EF4-FFF2-40B4-BE49-F238E27FC236}">
              <a16:creationId xmlns:a16="http://schemas.microsoft.com/office/drawing/2014/main" id="{1B3BBEBE-789F-4E72-A99F-2D5E616851B3}"/>
            </a:ext>
          </a:extLst>
        </cdr:cNvPr>
        <cdr:cNvGrpSpPr/>
      </cdr:nvGrpSpPr>
      <cdr:grpSpPr>
        <a:xfrm xmlns:a="http://schemas.openxmlformats.org/drawingml/2006/main">
          <a:off x="4536475" y="3024327"/>
          <a:ext cx="3086825" cy="542555"/>
          <a:chOff x="4441252" y="3207496"/>
          <a:chExt cx="3086824" cy="542554"/>
        </a:xfrm>
      </cdr:grpSpPr>
      <cdr:cxnSp macro="">
        <cdr:nvCxnSpPr>
          <cdr:cNvPr id="6" name="Rechte verbindingslijn met pijl 5">
            <a:extLst xmlns:a="http://schemas.openxmlformats.org/drawingml/2006/main">
              <a:ext uri="{FF2B5EF4-FFF2-40B4-BE49-F238E27FC236}">
                <a16:creationId xmlns:a16="http://schemas.microsoft.com/office/drawing/2014/main" id="{D7BBE976-432A-473D-AD50-510D206B3DD9}"/>
              </a:ext>
            </a:extLst>
          </cdr:cNvPr>
          <cdr:cNvCxnSpPr/>
        </cdr:nvCxnSpPr>
        <cdr:spPr>
          <a:xfrm xmlns:a="http://schemas.openxmlformats.org/drawingml/2006/main" flipV="1">
            <a:off x="6388403" y="3257132"/>
            <a:ext cx="1139673" cy="237675"/>
          </a:xfrm>
          <a:prstGeom xmlns:a="http://schemas.openxmlformats.org/drawingml/2006/main" prst="straightConnector1">
            <a:avLst/>
          </a:prstGeom>
          <a:ln xmlns:a="http://schemas.openxmlformats.org/drawingml/2006/main" w="12700">
            <a:solidFill>
              <a:srgbClr val="C00000"/>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sp macro="" textlink="">
        <cdr:nvSpPr>
          <cdr:cNvPr id="7" name="Tekstvak 1"/>
          <cdr:cNvSpPr txBox="1"/>
        </cdr:nvSpPr>
        <cdr:spPr>
          <a:xfrm xmlns:a="http://schemas.openxmlformats.org/drawingml/2006/main">
            <a:off x="4441252" y="3207496"/>
            <a:ext cx="1925934" cy="542554"/>
          </a:xfrm>
          <a:prstGeom xmlns:a="http://schemas.openxmlformats.org/drawingml/2006/main" prst="rect">
            <a:avLst/>
          </a:prstGeom>
          <a:ln xmlns:a="http://schemas.openxmlformats.org/drawingml/2006/main">
            <a:solidFill>
              <a:schemeClr val="tx1"/>
            </a:solidFill>
          </a:ln>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nl-NL" sz="1600" dirty="0"/>
              <a:t>Prognose voor 2028</a:t>
            </a:r>
          </a:p>
          <a:p xmlns:a="http://schemas.openxmlformats.org/drawingml/2006/main">
            <a:pPr algn="ctr"/>
            <a:r>
              <a:rPr lang="nl-NL" sz="1600" dirty="0"/>
              <a:t>2575 leden</a:t>
            </a:r>
          </a:p>
        </cdr:txBody>
      </cdr:sp>
    </cdr:grpSp>
  </cdr:relSizeAnchor>
</c:userShapes>
</file>

<file path=ppt/drawings/drawing2.xml><?xml version="1.0" encoding="utf-8"?>
<c:userShapes xmlns:c="http://schemas.openxmlformats.org/drawingml/2006/chart">
  <cdr:relSizeAnchor xmlns:cdr="http://schemas.openxmlformats.org/drawingml/2006/chartDrawing">
    <cdr:from>
      <cdr:x>0.00931</cdr:x>
      <cdr:y>0.34974</cdr:y>
    </cdr:from>
    <cdr:to>
      <cdr:x>0.03892</cdr:x>
      <cdr:y>0.68264</cdr:y>
    </cdr:to>
    <cdr:sp macro="" textlink="">
      <cdr:nvSpPr>
        <cdr:cNvPr id="3" name="Tekstvak 2"/>
        <cdr:cNvSpPr txBox="1"/>
      </cdr:nvSpPr>
      <cdr:spPr>
        <a:xfrm xmlns:a="http://schemas.openxmlformats.org/drawingml/2006/main" rot="16200000">
          <a:off x="-785567" y="2993010"/>
          <a:ext cx="2018909" cy="274951"/>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pPr algn="ctr"/>
          <a:r>
            <a:rPr lang="nl-NL" sz="1400" dirty="0"/>
            <a:t>Bedragen in € x 1000</a:t>
          </a:r>
        </a:p>
      </cdr:txBody>
    </cdr:sp>
  </cdr:relSizeAnchor>
  <cdr:relSizeAnchor xmlns:cdr="http://schemas.openxmlformats.org/drawingml/2006/chartDrawing">
    <cdr:from>
      <cdr:x>0.53339</cdr:x>
      <cdr:y>0.30219</cdr:y>
    </cdr:from>
    <cdr:to>
      <cdr:x>0.91302</cdr:x>
      <cdr:y>0.48155</cdr:y>
    </cdr:to>
    <cdr:grpSp>
      <cdr:nvGrpSpPr>
        <cdr:cNvPr id="6" name="Groep 5">
          <a:extLst xmlns:a="http://schemas.openxmlformats.org/drawingml/2006/main">
            <a:ext uri="{FF2B5EF4-FFF2-40B4-BE49-F238E27FC236}">
              <a16:creationId xmlns:a16="http://schemas.microsoft.com/office/drawing/2014/main" id="{AADB03FE-CA13-47B4-A500-9B540F3ADD47}"/>
            </a:ext>
          </a:extLst>
        </cdr:cNvPr>
        <cdr:cNvGrpSpPr/>
      </cdr:nvGrpSpPr>
      <cdr:grpSpPr>
        <a:xfrm xmlns:a="http://schemas.openxmlformats.org/drawingml/2006/main">
          <a:off x="4608490" y="1656170"/>
          <a:ext cx="3280003" cy="982994"/>
          <a:chOff x="5196264" y="1920449"/>
          <a:chExt cx="3525017" cy="1087742"/>
        </a:xfrm>
      </cdr:grpSpPr>
      <cdr:cxnSp macro="">
        <cdr:nvCxnSpPr>
          <cdr:cNvPr id="4" name="Rechte verbindingslijn met pijl 3">
            <a:extLst xmlns:a="http://schemas.openxmlformats.org/drawingml/2006/main">
              <a:ext uri="{FF2B5EF4-FFF2-40B4-BE49-F238E27FC236}">
                <a16:creationId xmlns:a16="http://schemas.microsoft.com/office/drawing/2014/main" id="{D056D071-861E-4BC2-97F7-C21A1DB430CC}"/>
              </a:ext>
            </a:extLst>
          </cdr:cNvPr>
          <cdr:cNvCxnSpPr/>
        </cdr:nvCxnSpPr>
        <cdr:spPr>
          <a:xfrm xmlns:a="http://schemas.openxmlformats.org/drawingml/2006/main" flipH="1">
            <a:off x="5196264" y="2368257"/>
            <a:ext cx="932626" cy="639934"/>
          </a:xfrm>
          <a:prstGeom xmlns:a="http://schemas.openxmlformats.org/drawingml/2006/main" prst="straightConnector1">
            <a:avLst/>
          </a:prstGeom>
          <a:ln xmlns:a="http://schemas.openxmlformats.org/drawingml/2006/main" w="12700">
            <a:solidFill>
              <a:srgbClr val="C00000"/>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sp macro="" textlink="">
        <cdr:nvSpPr>
          <cdr:cNvPr id="5" name="Tekstvak 2"/>
          <cdr:cNvSpPr txBox="1"/>
        </cdr:nvSpPr>
        <cdr:spPr>
          <a:xfrm xmlns:a="http://schemas.openxmlformats.org/drawingml/2006/main">
            <a:off x="6183859" y="1920449"/>
            <a:ext cx="2537422" cy="809136"/>
          </a:xfrm>
          <a:prstGeom xmlns:a="http://schemas.openxmlformats.org/drawingml/2006/main" prst="rect">
            <a:avLst/>
          </a:prstGeom>
          <a:ln xmlns:a="http://schemas.openxmlformats.org/drawingml/2006/main">
            <a:solidFill>
              <a:schemeClr val="tx1"/>
            </a:solidFill>
          </a:ln>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nl-NL" sz="1600" dirty="0"/>
              <a:t>Kerkelijke bijdrage</a:t>
            </a:r>
            <a:r>
              <a:rPr lang="nl-NL" sz="1600" baseline="0" dirty="0"/>
              <a:t> 2020</a:t>
            </a:r>
          </a:p>
          <a:p xmlns:a="http://schemas.openxmlformats.org/drawingml/2006/main">
            <a:pPr algn="ctr"/>
            <a:r>
              <a:rPr lang="nl-NL" sz="1600" baseline="0" dirty="0"/>
              <a:t>Begroot op K€ 454</a:t>
            </a:r>
            <a:endParaRPr lang="nl-NL" sz="1600" dirty="0"/>
          </a:p>
        </cdr:txBody>
      </cdr:sp>
    </cdr:grpSp>
  </cdr:relSizeAnchor>
  <cdr:relSizeAnchor xmlns:cdr="http://schemas.openxmlformats.org/drawingml/2006/chartDrawing">
    <cdr:from>
      <cdr:x>0.78206</cdr:x>
      <cdr:y>0.76356</cdr:y>
    </cdr:from>
    <cdr:to>
      <cdr:x>0.92155</cdr:x>
      <cdr:y>0.78833</cdr:y>
    </cdr:to>
    <cdr:cxnSp macro="">
      <cdr:nvCxnSpPr>
        <cdr:cNvPr id="7" name="Rechte verbindingslijn met pijl 6">
          <a:extLst xmlns:a="http://schemas.openxmlformats.org/drawingml/2006/main">
            <a:ext uri="{FF2B5EF4-FFF2-40B4-BE49-F238E27FC236}">
              <a16:creationId xmlns:a16="http://schemas.microsoft.com/office/drawing/2014/main" id="{FECCC692-6BBF-470F-B4F8-C21BAE682ABB}"/>
            </a:ext>
          </a:extLst>
        </cdr:cNvPr>
        <cdr:cNvCxnSpPr/>
      </cdr:nvCxnSpPr>
      <cdr:spPr>
        <a:xfrm xmlns:a="http://schemas.openxmlformats.org/drawingml/2006/main" flipV="1">
          <a:off x="6840761" y="4184737"/>
          <a:ext cx="1220182" cy="135743"/>
        </a:xfrm>
        <a:prstGeom xmlns:a="http://schemas.openxmlformats.org/drawingml/2006/main" prst="straightConnector1">
          <a:avLst/>
        </a:prstGeom>
        <a:ln xmlns:a="http://schemas.openxmlformats.org/drawingml/2006/main" w="12700">
          <a:solidFill>
            <a:srgbClr val="C00000"/>
          </a:solidFill>
          <a:tailEnd type="arrow"/>
        </a:ln>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0.51039</cdr:x>
      <cdr:y>0.72263</cdr:y>
    </cdr:from>
    <cdr:to>
      <cdr:x>0.78365</cdr:x>
      <cdr:y>0.85605</cdr:y>
    </cdr:to>
    <cdr:sp macro="" textlink="">
      <cdr:nvSpPr>
        <cdr:cNvPr id="8" name="Tekstvak 1"/>
        <cdr:cNvSpPr txBox="1"/>
      </cdr:nvSpPr>
      <cdr:spPr>
        <a:xfrm xmlns:a="http://schemas.openxmlformats.org/drawingml/2006/main">
          <a:off x="4464497" y="3960440"/>
          <a:ext cx="2390248" cy="731216"/>
        </a:xfrm>
        <a:prstGeom xmlns:a="http://schemas.openxmlformats.org/drawingml/2006/main" prst="rect">
          <a:avLst/>
        </a:prstGeom>
        <a:ln xmlns:a="http://schemas.openxmlformats.org/drawingml/2006/main">
          <a:solidFill>
            <a:schemeClr val="tx1"/>
          </a:solidFill>
        </a:ln>
      </cdr:spPr>
      <cdr:txBody>
        <a:bodyPr xmlns:a="http://schemas.openxmlformats.org/drawingml/2006/main" wrap="square" rtlCol="0" anchor="ctr"/>
        <a:lstStyle xmlns:a="http://schemas.openxmlformats.org/drawingml/2006/main">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xmlns:a="http://schemas.openxmlformats.org/drawingml/2006/main">
          <a:pPr algn="ctr"/>
          <a:r>
            <a:rPr lang="nl-NL" sz="1600" dirty="0"/>
            <a:t>Kerkelijke bijdrage</a:t>
          </a:r>
          <a:r>
            <a:rPr lang="nl-NL" sz="1600" baseline="0" dirty="0"/>
            <a:t> 2028</a:t>
          </a:r>
        </a:p>
        <a:p xmlns:a="http://schemas.openxmlformats.org/drawingml/2006/main">
          <a:pPr algn="ctr"/>
          <a:r>
            <a:rPr lang="nl-NL" sz="1600" baseline="0" dirty="0"/>
            <a:t>Prognose: K€ 351</a:t>
          </a:r>
          <a:endParaRPr lang="nl-NL" sz="1600" dirty="0"/>
        </a:p>
      </cdr:txBody>
    </cdr:sp>
  </cdr:relSizeAnchor>
</c:userShapes>
</file>

<file path=ppt/drawings/drawing3.xml><?xml version="1.0" encoding="utf-8"?>
<c:userShapes xmlns:c="http://schemas.openxmlformats.org/drawingml/2006/chart">
  <cdr:relSizeAnchor xmlns:cdr="http://schemas.openxmlformats.org/drawingml/2006/chartDrawing">
    <cdr:from>
      <cdr:x>0.31014</cdr:x>
      <cdr:y>0.20208</cdr:y>
    </cdr:from>
    <cdr:to>
      <cdr:x>0.64706</cdr:x>
      <cdr:y>0.20208</cdr:y>
    </cdr:to>
    <cdr:cxnSp macro="">
      <cdr:nvCxnSpPr>
        <cdr:cNvPr id="3" name="Rechte verbindingslijn 2">
          <a:extLst xmlns:a="http://schemas.openxmlformats.org/drawingml/2006/main">
            <a:ext uri="{FF2B5EF4-FFF2-40B4-BE49-F238E27FC236}">
              <a16:creationId xmlns:a16="http://schemas.microsoft.com/office/drawing/2014/main" id="{A2425AD7-B63C-4BA3-BD84-71EAB52A3988}"/>
            </a:ext>
          </a:extLst>
        </cdr:cNvPr>
        <cdr:cNvCxnSpPr/>
      </cdr:nvCxnSpPr>
      <cdr:spPr>
        <a:xfrm xmlns:a="http://schemas.openxmlformats.org/drawingml/2006/main">
          <a:off x="2657575" y="1067688"/>
          <a:ext cx="2887041" cy="0"/>
        </a:xfrm>
        <a:prstGeom xmlns:a="http://schemas.openxmlformats.org/drawingml/2006/main" prst="line">
          <a:avLst/>
        </a:prstGeom>
      </cdr:spPr>
      <cdr:style>
        <a:lnRef xmlns:a="http://schemas.openxmlformats.org/drawingml/2006/main" idx="1">
          <a:schemeClr val="accent1"/>
        </a:lnRef>
        <a:fillRef xmlns:a="http://schemas.openxmlformats.org/drawingml/2006/main" idx="0">
          <a:schemeClr val="accent1"/>
        </a:fillRef>
        <a:effectRef xmlns:a="http://schemas.openxmlformats.org/drawingml/2006/main" idx="0">
          <a:schemeClr val="accent1"/>
        </a:effectRef>
        <a:fontRef xmlns:a="http://schemas.openxmlformats.org/drawingml/2006/main" idx="minor">
          <a:schemeClr val="tx1"/>
        </a:fontRef>
      </cdr:style>
    </cdr:cxnSp>
  </cdr:relSizeAnchor>
  <cdr:relSizeAnchor xmlns:cdr="http://schemas.openxmlformats.org/drawingml/2006/chartDrawing">
    <cdr:from>
      <cdr:x>0.62185</cdr:x>
      <cdr:y>0.20443</cdr:y>
    </cdr:from>
    <cdr:to>
      <cdr:x>0.63866</cdr:x>
      <cdr:y>0.43612</cdr:y>
    </cdr:to>
    <cdr:sp macro="" textlink="">
      <cdr:nvSpPr>
        <cdr:cNvPr id="9" name="Pijl-omhoog en -omlaag 8"/>
        <cdr:cNvSpPr/>
      </cdr:nvSpPr>
      <cdr:spPr>
        <a:xfrm xmlns:a="http://schemas.openxmlformats.org/drawingml/2006/main">
          <a:off x="5328592" y="1080120"/>
          <a:ext cx="144016" cy="1224136"/>
        </a:xfrm>
        <a:prstGeom xmlns:a="http://schemas.openxmlformats.org/drawingml/2006/main" prst="upDownArrow">
          <a:avLst/>
        </a:prstGeom>
      </cdr:spPr>
      <cdr:style>
        <a:lnRef xmlns:a="http://schemas.openxmlformats.org/drawingml/2006/main" idx="2">
          <a:schemeClr val="accent1">
            <a:shade val="50000"/>
          </a:schemeClr>
        </a:lnRef>
        <a:fillRef xmlns:a="http://schemas.openxmlformats.org/drawingml/2006/main" idx="1">
          <a:schemeClr val="accent1"/>
        </a:fillRef>
        <a:effectRef xmlns:a="http://schemas.openxmlformats.org/drawingml/2006/main" idx="0">
          <a:schemeClr val="accent1"/>
        </a:effectRef>
        <a:fontRef xmlns:a="http://schemas.openxmlformats.org/drawingml/2006/main" idx="minor">
          <a:schemeClr val="lt1"/>
        </a:fontRef>
      </cdr:style>
      <cdr:txBody>
        <a:bodyPr xmlns:a="http://schemas.openxmlformats.org/drawingml/2006/main" vertOverflow="clip"/>
        <a:lstStyle xmlns:a="http://schemas.openxmlformats.org/drawingml/2006/main"/>
        <a:p xmlns:a="http://schemas.openxmlformats.org/drawingml/2006/main">
          <a:endParaRPr lang="nl-NL" dirty="0"/>
        </a:p>
      </cdr:txBody>
    </cdr:sp>
  </cdr:relSizeAnchor>
  <cdr:relSizeAnchor xmlns:cdr="http://schemas.openxmlformats.org/drawingml/2006/chartDrawing">
    <cdr:from>
      <cdr:x>0.64388</cdr:x>
      <cdr:y>0.25895</cdr:y>
    </cdr:from>
    <cdr:to>
      <cdr:x>0.81013</cdr:x>
      <cdr:y>0.39718</cdr:y>
    </cdr:to>
    <cdr:sp macro="" textlink="">
      <cdr:nvSpPr>
        <cdr:cNvPr id="10" name="Tekstvak 9"/>
        <cdr:cNvSpPr txBox="1"/>
      </cdr:nvSpPr>
      <cdr:spPr>
        <a:xfrm xmlns:a="http://schemas.openxmlformats.org/drawingml/2006/main">
          <a:off x="5517378" y="1368152"/>
          <a:ext cx="1424588" cy="730338"/>
        </a:xfrm>
        <a:prstGeom xmlns:a="http://schemas.openxmlformats.org/drawingml/2006/main" prst="rect">
          <a:avLst/>
        </a:prstGeom>
      </cdr:spPr>
      <cdr:txBody>
        <a:bodyPr xmlns:a="http://schemas.openxmlformats.org/drawingml/2006/main" vertOverflow="clip" wrap="square" rtlCol="0"/>
        <a:lstStyle xmlns:a="http://schemas.openxmlformats.org/drawingml/2006/main"/>
        <a:p xmlns:a="http://schemas.openxmlformats.org/drawingml/2006/main">
          <a:r>
            <a:rPr lang="nl-NL" sz="1600" b="1" dirty="0">
              <a:solidFill>
                <a:srgbClr val="FF0000"/>
              </a:solidFill>
            </a:rPr>
            <a:t>Bezuiniging</a:t>
          </a:r>
          <a:r>
            <a:rPr lang="nl-NL" sz="1600" b="1" baseline="0" dirty="0">
              <a:solidFill>
                <a:srgbClr val="FF0000"/>
              </a:solidFill>
            </a:rPr>
            <a:t> </a:t>
          </a:r>
        </a:p>
        <a:p xmlns:a="http://schemas.openxmlformats.org/drawingml/2006/main">
          <a:r>
            <a:rPr lang="nl-NL" sz="1600" b="1" baseline="0" dirty="0">
              <a:solidFill>
                <a:srgbClr val="FF0000"/>
              </a:solidFill>
            </a:rPr>
            <a:t>€ 223.000,=</a:t>
          </a:r>
          <a:endParaRPr lang="nl-NL" sz="1600" b="1" dirty="0">
            <a:solidFill>
              <a:srgbClr val="FF0000"/>
            </a:solidFill>
          </a:endParaRPr>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2" y="0"/>
            <a:ext cx="4310486" cy="342900"/>
          </a:xfrm>
          <a:prstGeom prst="rect">
            <a:avLst/>
          </a:prstGeom>
        </p:spPr>
        <p:txBody>
          <a:bodyPr vert="horz" lIns="91870" tIns="45935" rIns="91870" bIns="45935" rtlCol="0"/>
          <a:lstStyle>
            <a:lvl1pPr algn="l">
              <a:defRPr sz="1200"/>
            </a:lvl1pPr>
          </a:lstStyle>
          <a:p>
            <a:endParaRPr lang="nl-NL" dirty="0"/>
          </a:p>
        </p:txBody>
      </p:sp>
      <p:sp>
        <p:nvSpPr>
          <p:cNvPr id="3" name="Tijdelijke aanduiding voor datum 2"/>
          <p:cNvSpPr>
            <a:spLocks noGrp="1"/>
          </p:cNvSpPr>
          <p:nvPr>
            <p:ph type="dt" idx="1"/>
          </p:nvPr>
        </p:nvSpPr>
        <p:spPr>
          <a:xfrm>
            <a:off x="5634489" y="0"/>
            <a:ext cx="4310486" cy="342900"/>
          </a:xfrm>
          <a:prstGeom prst="rect">
            <a:avLst/>
          </a:prstGeom>
        </p:spPr>
        <p:txBody>
          <a:bodyPr vert="horz" lIns="91870" tIns="45935" rIns="91870" bIns="45935" rtlCol="0"/>
          <a:lstStyle>
            <a:lvl1pPr algn="r">
              <a:defRPr sz="1200"/>
            </a:lvl1pPr>
          </a:lstStyle>
          <a:p>
            <a:fld id="{BC171E36-BCDA-4242-AE23-D28F42830C43}" type="datetimeFigureOut">
              <a:rPr lang="nl-NL" smtClean="0"/>
              <a:t>7-3-2020</a:t>
            </a:fld>
            <a:endParaRPr lang="nl-NL" dirty="0"/>
          </a:p>
        </p:txBody>
      </p:sp>
      <p:sp>
        <p:nvSpPr>
          <p:cNvPr id="4" name="Tijdelijke aanduiding voor dia-afbeelding 3"/>
          <p:cNvSpPr>
            <a:spLocks noGrp="1" noRot="1" noChangeAspect="1"/>
          </p:cNvSpPr>
          <p:nvPr>
            <p:ph type="sldImg" idx="2"/>
          </p:nvPr>
        </p:nvSpPr>
        <p:spPr>
          <a:xfrm>
            <a:off x="3259138" y="514350"/>
            <a:ext cx="3429000" cy="2571750"/>
          </a:xfrm>
          <a:prstGeom prst="rect">
            <a:avLst/>
          </a:prstGeom>
          <a:noFill/>
          <a:ln w="12700">
            <a:solidFill>
              <a:prstClr val="black"/>
            </a:solidFill>
          </a:ln>
        </p:spPr>
        <p:txBody>
          <a:bodyPr vert="horz" lIns="91870" tIns="45935" rIns="91870" bIns="45935" rtlCol="0" anchor="ctr"/>
          <a:lstStyle/>
          <a:p>
            <a:endParaRPr lang="nl-NL" dirty="0"/>
          </a:p>
        </p:txBody>
      </p:sp>
      <p:sp>
        <p:nvSpPr>
          <p:cNvPr id="5" name="Tijdelijke aanduiding voor notities 4"/>
          <p:cNvSpPr>
            <a:spLocks noGrp="1"/>
          </p:cNvSpPr>
          <p:nvPr>
            <p:ph type="body" sz="quarter" idx="3"/>
          </p:nvPr>
        </p:nvSpPr>
        <p:spPr>
          <a:xfrm>
            <a:off x="994728" y="3257551"/>
            <a:ext cx="7957820" cy="3086100"/>
          </a:xfrm>
          <a:prstGeom prst="rect">
            <a:avLst/>
          </a:prstGeom>
        </p:spPr>
        <p:txBody>
          <a:bodyPr vert="horz" lIns="91870" tIns="45935" rIns="91870" bIns="45935" rtlCol="0"/>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2" y="6513910"/>
            <a:ext cx="4310486" cy="342900"/>
          </a:xfrm>
          <a:prstGeom prst="rect">
            <a:avLst/>
          </a:prstGeom>
        </p:spPr>
        <p:txBody>
          <a:bodyPr vert="horz" lIns="91870" tIns="45935" rIns="91870" bIns="45935" rtlCol="0" anchor="b"/>
          <a:lstStyle>
            <a:lvl1pPr algn="l">
              <a:defRPr sz="1200"/>
            </a:lvl1pPr>
          </a:lstStyle>
          <a:p>
            <a:endParaRPr lang="nl-NL" dirty="0"/>
          </a:p>
        </p:txBody>
      </p:sp>
      <p:sp>
        <p:nvSpPr>
          <p:cNvPr id="7" name="Tijdelijke aanduiding voor dianummer 6"/>
          <p:cNvSpPr>
            <a:spLocks noGrp="1"/>
          </p:cNvSpPr>
          <p:nvPr>
            <p:ph type="sldNum" sz="quarter" idx="5"/>
          </p:nvPr>
        </p:nvSpPr>
        <p:spPr>
          <a:xfrm>
            <a:off x="5634489" y="6513910"/>
            <a:ext cx="4310486" cy="342900"/>
          </a:xfrm>
          <a:prstGeom prst="rect">
            <a:avLst/>
          </a:prstGeom>
        </p:spPr>
        <p:txBody>
          <a:bodyPr vert="horz" lIns="91870" tIns="45935" rIns="91870" bIns="45935" rtlCol="0" anchor="b"/>
          <a:lstStyle>
            <a:lvl1pPr algn="r">
              <a:defRPr sz="1200"/>
            </a:lvl1pPr>
          </a:lstStyle>
          <a:p>
            <a:fld id="{AF95EC49-B046-40A9-AB98-D6B15F39EA9A}" type="slidenum">
              <a:rPr lang="nl-NL" smtClean="0"/>
              <a:t>‹nr.›</a:t>
            </a:fld>
            <a:endParaRPr lang="nl-NL" dirty="0"/>
          </a:p>
        </p:txBody>
      </p:sp>
    </p:spTree>
    <p:extLst>
      <p:ext uri="{BB962C8B-B14F-4D97-AF65-F5344CB8AC3E}">
        <p14:creationId xmlns:p14="http://schemas.microsoft.com/office/powerpoint/2010/main" val="38661091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Het project heeft de naam ‘Loslaten en opnieuw beginnen’ meegekregen. In het logo zien we dat  wat we los moeten laten niet zo strak meer is. Maar we gaan ‘opnieuw beginnen’ in strakke lijnen tegen een opkomende zon.</a:t>
            </a:r>
          </a:p>
          <a:p>
            <a:endParaRPr lang="nl-NL" dirty="0"/>
          </a:p>
        </p:txBody>
      </p:sp>
      <p:sp>
        <p:nvSpPr>
          <p:cNvPr id="4" name="Tijdelijke aanduiding voor dianummer 3"/>
          <p:cNvSpPr>
            <a:spLocks noGrp="1"/>
          </p:cNvSpPr>
          <p:nvPr>
            <p:ph type="sldNum" sz="quarter" idx="10"/>
          </p:nvPr>
        </p:nvSpPr>
        <p:spPr/>
        <p:txBody>
          <a:bodyPr/>
          <a:lstStyle/>
          <a:p>
            <a:fld id="{AF95EC49-B046-40A9-AB98-D6B15F39EA9A}" type="slidenum">
              <a:rPr lang="nl-NL" smtClean="0"/>
              <a:t>1</a:t>
            </a:fld>
            <a:endParaRPr lang="nl-NL" dirty="0"/>
          </a:p>
        </p:txBody>
      </p:sp>
    </p:spTree>
    <p:extLst>
      <p:ext uri="{BB962C8B-B14F-4D97-AF65-F5344CB8AC3E}">
        <p14:creationId xmlns:p14="http://schemas.microsoft.com/office/powerpoint/2010/main" val="4540512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Dus als de inkomsten 410.000 zijn, dan moet er minimaal 205.000 worden besteed aan ‘pastoraat’.</a:t>
            </a:r>
          </a:p>
          <a:p>
            <a:r>
              <a:rPr lang="nl-NL" dirty="0"/>
              <a:t>Een sluitende begroting ontstaat dan kan alleen als er fors wordt bezuinigd op andere posten. Voor de uitgaven voor ‘onderdak’ stelt de algemene kerkenraad dan ook een maximum van 50.000 per jaar.</a:t>
            </a:r>
          </a:p>
          <a:p>
            <a:endParaRPr lang="nl-NL" dirty="0"/>
          </a:p>
        </p:txBody>
      </p:sp>
      <p:sp>
        <p:nvSpPr>
          <p:cNvPr id="4" name="Tijdelijke aanduiding voor dianummer 3"/>
          <p:cNvSpPr>
            <a:spLocks noGrp="1"/>
          </p:cNvSpPr>
          <p:nvPr>
            <p:ph type="sldNum" sz="quarter" idx="5"/>
          </p:nvPr>
        </p:nvSpPr>
        <p:spPr/>
        <p:txBody>
          <a:bodyPr/>
          <a:lstStyle/>
          <a:p>
            <a:fld id="{AF95EC49-B046-40A9-AB98-D6B15F39EA9A}" type="slidenum">
              <a:rPr lang="nl-NL" smtClean="0"/>
              <a:t>12</a:t>
            </a:fld>
            <a:endParaRPr lang="nl-NL" dirty="0"/>
          </a:p>
        </p:txBody>
      </p:sp>
    </p:spTree>
    <p:extLst>
      <p:ext uri="{BB962C8B-B14F-4D97-AF65-F5344CB8AC3E}">
        <p14:creationId xmlns:p14="http://schemas.microsoft.com/office/powerpoint/2010/main" val="190815436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Daarmee is wel duidelijk dat we ook voor een grote bezuinigingsoperatie staan&gt;&gt;</a:t>
            </a:r>
          </a:p>
          <a:p>
            <a:endParaRPr lang="nl-NL" dirty="0"/>
          </a:p>
        </p:txBody>
      </p:sp>
      <p:sp>
        <p:nvSpPr>
          <p:cNvPr id="4" name="Tijdelijke aanduiding voor dianummer 3"/>
          <p:cNvSpPr>
            <a:spLocks noGrp="1"/>
          </p:cNvSpPr>
          <p:nvPr>
            <p:ph type="sldNum" sz="quarter" idx="5"/>
          </p:nvPr>
        </p:nvSpPr>
        <p:spPr/>
        <p:txBody>
          <a:bodyPr/>
          <a:lstStyle/>
          <a:p>
            <a:fld id="{AF95EC49-B046-40A9-AB98-D6B15F39EA9A}" type="slidenum">
              <a:rPr lang="nl-NL" smtClean="0"/>
              <a:t>13</a:t>
            </a:fld>
            <a:endParaRPr lang="nl-NL" dirty="0"/>
          </a:p>
        </p:txBody>
      </p:sp>
    </p:spTree>
    <p:extLst>
      <p:ext uri="{BB962C8B-B14F-4D97-AF65-F5344CB8AC3E}">
        <p14:creationId xmlns:p14="http://schemas.microsoft.com/office/powerpoint/2010/main" val="18651959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Tenslotte laten we nog even de kolom ‘2028’ zien. Daar achter zit de gedachte dat ingezette bezuinigingen 2025 er voor moet zorgen dat we weer een paar jaar (tot 2028) vooruit kunnen zonder nieuwe maatregelen te hoeven nemen. De bezuinigingsdoelstelling is dan ook afgestemd op 2028. De 35.000 ‘overschot’ van 2025 is op dat moment dan ook opgesoupeerd. </a:t>
            </a:r>
          </a:p>
          <a:p>
            <a:endParaRPr lang="nl-NL" dirty="0"/>
          </a:p>
        </p:txBody>
      </p:sp>
      <p:sp>
        <p:nvSpPr>
          <p:cNvPr id="4" name="Tijdelijke aanduiding voor dianummer 3"/>
          <p:cNvSpPr>
            <a:spLocks noGrp="1"/>
          </p:cNvSpPr>
          <p:nvPr>
            <p:ph type="sldNum" sz="quarter" idx="5"/>
          </p:nvPr>
        </p:nvSpPr>
        <p:spPr/>
        <p:txBody>
          <a:bodyPr/>
          <a:lstStyle/>
          <a:p>
            <a:fld id="{AF95EC49-B046-40A9-AB98-D6B15F39EA9A}" type="slidenum">
              <a:rPr lang="nl-NL" smtClean="0"/>
              <a:t>14</a:t>
            </a:fld>
            <a:endParaRPr lang="nl-NL" dirty="0"/>
          </a:p>
        </p:txBody>
      </p:sp>
    </p:spTree>
    <p:extLst>
      <p:ext uri="{BB962C8B-B14F-4D97-AF65-F5344CB8AC3E}">
        <p14:creationId xmlns:p14="http://schemas.microsoft.com/office/powerpoint/2010/main" val="398059215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Hetzelfde kunnen we in kaart brengen met bijgaande staafdiagram.</a:t>
            </a:r>
          </a:p>
          <a:p>
            <a:endParaRPr lang="nl-NL" dirty="0"/>
          </a:p>
        </p:txBody>
      </p:sp>
      <p:sp>
        <p:nvSpPr>
          <p:cNvPr id="4" name="Tijdelijke aanduiding voor dianummer 3"/>
          <p:cNvSpPr>
            <a:spLocks noGrp="1"/>
          </p:cNvSpPr>
          <p:nvPr>
            <p:ph type="sldNum" sz="quarter" idx="5"/>
          </p:nvPr>
        </p:nvSpPr>
        <p:spPr/>
        <p:txBody>
          <a:bodyPr/>
          <a:lstStyle/>
          <a:p>
            <a:fld id="{AF95EC49-B046-40A9-AB98-D6B15F39EA9A}" type="slidenum">
              <a:rPr lang="nl-NL" smtClean="0"/>
              <a:t>15</a:t>
            </a:fld>
            <a:endParaRPr lang="nl-NL" dirty="0"/>
          </a:p>
        </p:txBody>
      </p:sp>
    </p:spTree>
    <p:extLst>
      <p:ext uri="{BB962C8B-B14F-4D97-AF65-F5344CB8AC3E}">
        <p14:creationId xmlns:p14="http://schemas.microsoft.com/office/powerpoint/2010/main" val="213679813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De Algemene Kerkenraad heeft hierover besluiten genomen die nu, deze avond aan de gemeente kenbaar worden gemaakt. We willen u als gemeenteleden hier graag over ‘horen’. Als er geen nieuwe argumenten in worden gebracht vanuit de kerkenraden en de gemeente zal de algemene kerkenraad deze besluiten bekrachtigen. Dan wordt het dus een </a:t>
            </a:r>
            <a:r>
              <a:rPr lang="nl-NL" i="1" dirty="0"/>
              <a:t>definitief</a:t>
            </a:r>
            <a:r>
              <a:rPr lang="nl-NL" dirty="0"/>
              <a:t> besluit. Om het onderscheid duidelijk te maken noemen we besluiten die al genomen zijn ‘</a:t>
            </a:r>
            <a:r>
              <a:rPr lang="nl-NL" i="1" dirty="0" err="1"/>
              <a:t>voor.genomen</a:t>
            </a:r>
            <a:r>
              <a:rPr lang="nl-NL" dirty="0"/>
              <a:t> besluiten’</a:t>
            </a:r>
          </a:p>
          <a:p>
            <a:endParaRPr lang="nl-NL" dirty="0"/>
          </a:p>
        </p:txBody>
      </p:sp>
      <p:sp>
        <p:nvSpPr>
          <p:cNvPr id="4" name="Tijdelijke aanduiding voor dianummer 3"/>
          <p:cNvSpPr>
            <a:spLocks noGrp="1"/>
          </p:cNvSpPr>
          <p:nvPr>
            <p:ph type="sldNum" sz="quarter" idx="5"/>
          </p:nvPr>
        </p:nvSpPr>
        <p:spPr/>
        <p:txBody>
          <a:bodyPr/>
          <a:lstStyle/>
          <a:p>
            <a:fld id="{AF95EC49-B046-40A9-AB98-D6B15F39EA9A}" type="slidenum">
              <a:rPr lang="nl-NL" smtClean="0"/>
              <a:t>16</a:t>
            </a:fld>
            <a:endParaRPr lang="nl-NL" dirty="0"/>
          </a:p>
        </p:txBody>
      </p:sp>
    </p:spTree>
    <p:extLst>
      <p:ext uri="{BB962C8B-B14F-4D97-AF65-F5344CB8AC3E}">
        <p14:creationId xmlns:p14="http://schemas.microsoft.com/office/powerpoint/2010/main" val="15800619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We spreken over de stip op de horizon. Maar wat moeten we ons daarbij voorstellen?</a:t>
            </a:r>
          </a:p>
          <a:p>
            <a:endParaRPr lang="nl-NL" dirty="0"/>
          </a:p>
        </p:txBody>
      </p:sp>
      <p:sp>
        <p:nvSpPr>
          <p:cNvPr id="4" name="Tijdelijke aanduiding voor dianummer 3"/>
          <p:cNvSpPr>
            <a:spLocks noGrp="1"/>
          </p:cNvSpPr>
          <p:nvPr>
            <p:ph type="sldNum" sz="quarter" idx="5"/>
          </p:nvPr>
        </p:nvSpPr>
        <p:spPr/>
        <p:txBody>
          <a:bodyPr/>
          <a:lstStyle/>
          <a:p>
            <a:fld id="{AF95EC49-B046-40A9-AB98-D6B15F39EA9A}" type="slidenum">
              <a:rPr lang="nl-NL" smtClean="0"/>
              <a:t>17</a:t>
            </a:fld>
            <a:endParaRPr lang="nl-NL" dirty="0"/>
          </a:p>
        </p:txBody>
      </p:sp>
    </p:spTree>
    <p:extLst>
      <p:ext uri="{BB962C8B-B14F-4D97-AF65-F5344CB8AC3E}">
        <p14:creationId xmlns:p14="http://schemas.microsoft.com/office/powerpoint/2010/main" val="421799551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We proberen het wat grafisch uit te beelden.</a:t>
            </a:r>
          </a:p>
          <a:p>
            <a:r>
              <a:rPr lang="nl-NL" dirty="0"/>
              <a:t>Als eerste hebben we de jaarlijkse (stijgende) kosten, die drukken naar boven &gt;&gt;</a:t>
            </a:r>
          </a:p>
          <a:p>
            <a:endParaRPr lang="nl-NL" dirty="0"/>
          </a:p>
        </p:txBody>
      </p:sp>
      <p:sp>
        <p:nvSpPr>
          <p:cNvPr id="4" name="Tijdelijke aanduiding voor dianummer 3"/>
          <p:cNvSpPr>
            <a:spLocks noGrp="1"/>
          </p:cNvSpPr>
          <p:nvPr>
            <p:ph type="sldNum" sz="quarter" idx="5"/>
          </p:nvPr>
        </p:nvSpPr>
        <p:spPr/>
        <p:txBody>
          <a:bodyPr/>
          <a:lstStyle/>
          <a:p>
            <a:fld id="{AF95EC49-B046-40A9-AB98-D6B15F39EA9A}" type="slidenum">
              <a:rPr lang="nl-NL" smtClean="0"/>
              <a:t>18</a:t>
            </a:fld>
            <a:endParaRPr lang="nl-NL" dirty="0"/>
          </a:p>
        </p:txBody>
      </p:sp>
    </p:spTree>
    <p:extLst>
      <p:ext uri="{BB962C8B-B14F-4D97-AF65-F5344CB8AC3E}">
        <p14:creationId xmlns:p14="http://schemas.microsoft.com/office/powerpoint/2010/main" val="10583675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Aan de andere kant de (dalende) inkomsten. Die drukken als het ware naar beneden&gt;&gt;</a:t>
            </a:r>
          </a:p>
          <a:p>
            <a:endParaRPr lang="nl-NL" dirty="0"/>
          </a:p>
        </p:txBody>
      </p:sp>
      <p:sp>
        <p:nvSpPr>
          <p:cNvPr id="4" name="Tijdelijke aanduiding voor dianummer 3"/>
          <p:cNvSpPr>
            <a:spLocks noGrp="1"/>
          </p:cNvSpPr>
          <p:nvPr>
            <p:ph type="sldNum" sz="quarter" idx="5"/>
          </p:nvPr>
        </p:nvSpPr>
        <p:spPr/>
        <p:txBody>
          <a:bodyPr/>
          <a:lstStyle/>
          <a:p>
            <a:fld id="{AF95EC49-B046-40A9-AB98-D6B15F39EA9A}" type="slidenum">
              <a:rPr lang="nl-NL" smtClean="0"/>
              <a:t>19</a:t>
            </a:fld>
            <a:endParaRPr lang="nl-NL" dirty="0"/>
          </a:p>
        </p:txBody>
      </p:sp>
    </p:spTree>
    <p:extLst>
      <p:ext uri="{BB962C8B-B14F-4D97-AF65-F5344CB8AC3E}">
        <p14:creationId xmlns:p14="http://schemas.microsoft.com/office/powerpoint/2010/main" val="122768987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Tegelijkertijd willen we ruimte voor de verschillende stromingen in de gemeente. Dat vraagt ruimte in de breedte.</a:t>
            </a:r>
          </a:p>
          <a:p>
            <a:endParaRPr lang="nl-NL" dirty="0"/>
          </a:p>
        </p:txBody>
      </p:sp>
      <p:sp>
        <p:nvSpPr>
          <p:cNvPr id="4" name="Tijdelijke aanduiding voor dianummer 3"/>
          <p:cNvSpPr>
            <a:spLocks noGrp="1"/>
          </p:cNvSpPr>
          <p:nvPr>
            <p:ph type="sldNum" sz="quarter" idx="5"/>
          </p:nvPr>
        </p:nvSpPr>
        <p:spPr/>
        <p:txBody>
          <a:bodyPr/>
          <a:lstStyle/>
          <a:p>
            <a:fld id="{AF95EC49-B046-40A9-AB98-D6B15F39EA9A}" type="slidenum">
              <a:rPr lang="nl-NL" smtClean="0"/>
              <a:t>20</a:t>
            </a:fld>
            <a:endParaRPr lang="nl-NL" dirty="0"/>
          </a:p>
        </p:txBody>
      </p:sp>
    </p:spTree>
    <p:extLst>
      <p:ext uri="{BB962C8B-B14F-4D97-AF65-F5344CB8AC3E}">
        <p14:creationId xmlns:p14="http://schemas.microsoft.com/office/powerpoint/2010/main" val="476230752"/>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De stip op de horizon is dan ook meer een ellips. Waar nog ruimte in zit. Maar waarvan ook de begrenzende kaders helder zijn. </a:t>
            </a:r>
          </a:p>
          <a:p>
            <a:endParaRPr lang="nl-NL" dirty="0"/>
          </a:p>
        </p:txBody>
      </p:sp>
      <p:sp>
        <p:nvSpPr>
          <p:cNvPr id="4" name="Tijdelijke aanduiding voor dianummer 3"/>
          <p:cNvSpPr>
            <a:spLocks noGrp="1"/>
          </p:cNvSpPr>
          <p:nvPr>
            <p:ph type="sldNum" sz="quarter" idx="5"/>
          </p:nvPr>
        </p:nvSpPr>
        <p:spPr/>
        <p:txBody>
          <a:bodyPr/>
          <a:lstStyle/>
          <a:p>
            <a:fld id="{AF95EC49-B046-40A9-AB98-D6B15F39EA9A}" type="slidenum">
              <a:rPr lang="nl-NL" smtClean="0"/>
              <a:t>21</a:t>
            </a:fld>
            <a:endParaRPr lang="nl-NL" dirty="0"/>
          </a:p>
        </p:txBody>
      </p:sp>
    </p:spTree>
    <p:extLst>
      <p:ext uri="{BB962C8B-B14F-4D97-AF65-F5344CB8AC3E}">
        <p14:creationId xmlns:p14="http://schemas.microsoft.com/office/powerpoint/2010/main" val="347681453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Het is helder wat we willen zijn. Maar hoe is anno nu de werkelijkheid? &gt;&gt;</a:t>
            </a:r>
          </a:p>
          <a:p>
            <a:endParaRPr lang="nl-NL" dirty="0"/>
          </a:p>
        </p:txBody>
      </p:sp>
      <p:sp>
        <p:nvSpPr>
          <p:cNvPr id="4" name="Tijdelijke aanduiding voor dianummer 3"/>
          <p:cNvSpPr>
            <a:spLocks noGrp="1"/>
          </p:cNvSpPr>
          <p:nvPr>
            <p:ph type="sldNum" sz="quarter" idx="5"/>
          </p:nvPr>
        </p:nvSpPr>
        <p:spPr/>
        <p:txBody>
          <a:bodyPr/>
          <a:lstStyle/>
          <a:p>
            <a:fld id="{AF95EC49-B046-40A9-AB98-D6B15F39EA9A}" type="slidenum">
              <a:rPr lang="nl-NL" smtClean="0"/>
              <a:t>2</a:t>
            </a:fld>
            <a:endParaRPr lang="nl-NL" dirty="0"/>
          </a:p>
        </p:txBody>
      </p:sp>
    </p:spTree>
    <p:extLst>
      <p:ext uri="{BB962C8B-B14F-4D97-AF65-F5344CB8AC3E}">
        <p14:creationId xmlns:p14="http://schemas.microsoft.com/office/powerpoint/2010/main" val="2570491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De projectorganisatie ziet er als volgt uit:</a:t>
            </a:r>
          </a:p>
          <a:p>
            <a:r>
              <a:rPr lang="nl-NL" dirty="0"/>
              <a:t>De Algemene Kerkenraad is de projecteigenaar en heeft het uiteindelijk voor het zeggen</a:t>
            </a:r>
          </a:p>
          <a:p>
            <a:r>
              <a:rPr lang="nl-NL" dirty="0"/>
              <a:t>De stuurgroep, voor de directe aansturing van het project, bestaat uit het moderamen van de Algemene Kerkenraad, het moderamen van het college van kerkrentmeester en projectleider Jan Boer.</a:t>
            </a:r>
            <a:br>
              <a:rPr lang="nl-NL" dirty="0"/>
            </a:br>
            <a:r>
              <a:rPr lang="nl-NL" dirty="0"/>
              <a:t>De voorzitters van de themagroepen vormen samen met Jan Boer het projectteam dat advies uit zal brengen aan de Algemene Kerkenraad. Het is de bedoeling dat uit alle wijkgemeenten er iemand in het projectteam zit.</a:t>
            </a:r>
          </a:p>
          <a:p>
            <a:r>
              <a:rPr lang="nl-NL" dirty="0"/>
              <a:t>In de themagroepen moeten zoveel als mogelijk ook alle wijken vertegenwoordigd zijn.</a:t>
            </a:r>
          </a:p>
          <a:p>
            <a:endParaRPr lang="nl-NL" dirty="0"/>
          </a:p>
        </p:txBody>
      </p:sp>
      <p:sp>
        <p:nvSpPr>
          <p:cNvPr id="4" name="Tijdelijke aanduiding voor dianummer 3"/>
          <p:cNvSpPr>
            <a:spLocks noGrp="1"/>
          </p:cNvSpPr>
          <p:nvPr>
            <p:ph type="sldNum" sz="quarter" idx="5"/>
          </p:nvPr>
        </p:nvSpPr>
        <p:spPr/>
        <p:txBody>
          <a:bodyPr/>
          <a:lstStyle/>
          <a:p>
            <a:fld id="{AF95EC49-B046-40A9-AB98-D6B15F39EA9A}" type="slidenum">
              <a:rPr lang="nl-NL" smtClean="0"/>
              <a:t>23</a:t>
            </a:fld>
            <a:endParaRPr lang="nl-NL" dirty="0"/>
          </a:p>
        </p:txBody>
      </p:sp>
    </p:spTree>
    <p:extLst>
      <p:ext uri="{BB962C8B-B14F-4D97-AF65-F5344CB8AC3E}">
        <p14:creationId xmlns:p14="http://schemas.microsoft.com/office/powerpoint/2010/main" val="2426430902"/>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In het proces heeft de AK de fase tot een nemen van een voorgenomen besluit afgerond. </a:t>
            </a:r>
          </a:p>
        </p:txBody>
      </p:sp>
      <p:sp>
        <p:nvSpPr>
          <p:cNvPr id="4" name="Tijdelijke aanduiding voor dianummer 3"/>
          <p:cNvSpPr>
            <a:spLocks noGrp="1"/>
          </p:cNvSpPr>
          <p:nvPr>
            <p:ph type="sldNum" sz="quarter" idx="5"/>
          </p:nvPr>
        </p:nvSpPr>
        <p:spPr/>
        <p:txBody>
          <a:bodyPr/>
          <a:lstStyle/>
          <a:p>
            <a:fld id="{AF95EC49-B046-40A9-AB98-D6B15F39EA9A}" type="slidenum">
              <a:rPr lang="nl-NL" smtClean="0"/>
              <a:t>25</a:t>
            </a:fld>
            <a:endParaRPr lang="nl-NL" dirty="0"/>
          </a:p>
        </p:txBody>
      </p:sp>
    </p:spTree>
    <p:extLst>
      <p:ext uri="{BB962C8B-B14F-4D97-AF65-F5344CB8AC3E}">
        <p14:creationId xmlns:p14="http://schemas.microsoft.com/office/powerpoint/2010/main" val="300433116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We bevinden ons nu in de fase dat alle leden van de PGA, via gemeenteavonden, geïnformeerd en gehoord worden. De wijkkerkenraad zal aan de hand daarvan de Algemene Kerkenraad een terugkoppeling geven. </a:t>
            </a:r>
          </a:p>
        </p:txBody>
      </p:sp>
      <p:sp>
        <p:nvSpPr>
          <p:cNvPr id="4" name="Tijdelijke aanduiding voor dianummer 3"/>
          <p:cNvSpPr>
            <a:spLocks noGrp="1"/>
          </p:cNvSpPr>
          <p:nvPr>
            <p:ph type="sldNum" sz="quarter" idx="5"/>
          </p:nvPr>
        </p:nvSpPr>
        <p:spPr/>
        <p:txBody>
          <a:bodyPr/>
          <a:lstStyle/>
          <a:p>
            <a:fld id="{AF95EC49-B046-40A9-AB98-D6B15F39EA9A}" type="slidenum">
              <a:rPr lang="nl-NL" smtClean="0"/>
              <a:t>26</a:t>
            </a:fld>
            <a:endParaRPr lang="nl-NL" dirty="0"/>
          </a:p>
        </p:txBody>
      </p:sp>
    </p:spTree>
    <p:extLst>
      <p:ext uri="{BB962C8B-B14F-4D97-AF65-F5344CB8AC3E}">
        <p14:creationId xmlns:p14="http://schemas.microsoft.com/office/powerpoint/2010/main" val="2813694483"/>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a:r>
              <a:rPr lang="nl-NL" dirty="0"/>
              <a:t>De wens van de Algemene Kerkenraad is om voor de zomer te starten met een aantal themagroepen.</a:t>
            </a:r>
          </a:p>
          <a:p>
            <a:pPr algn="l"/>
            <a:r>
              <a:rPr lang="nl-NL" dirty="0"/>
              <a:t>Zodat de projectorganisatie staat en tot verdere invulling kan komen van </a:t>
            </a:r>
            <a:r>
              <a:rPr lang="nl-NL" b="0" dirty="0"/>
              <a:t>een </a:t>
            </a:r>
            <a:r>
              <a:rPr lang="nl-NL" sz="1200" b="0" dirty="0">
                <a:solidFill>
                  <a:schemeClr val="accent1"/>
                </a:solidFill>
              </a:rPr>
              <a:t>Vitale, Aantrekkelijke en Toekomstbestendige Protestantse Gemeente Almelo</a:t>
            </a:r>
          </a:p>
          <a:p>
            <a:endParaRPr lang="nl-NL" dirty="0"/>
          </a:p>
        </p:txBody>
      </p:sp>
      <p:sp>
        <p:nvSpPr>
          <p:cNvPr id="4" name="Tijdelijke aanduiding voor dianummer 3"/>
          <p:cNvSpPr>
            <a:spLocks noGrp="1"/>
          </p:cNvSpPr>
          <p:nvPr>
            <p:ph type="sldNum" sz="quarter" idx="5"/>
          </p:nvPr>
        </p:nvSpPr>
        <p:spPr/>
        <p:txBody>
          <a:bodyPr/>
          <a:lstStyle/>
          <a:p>
            <a:fld id="{AF95EC49-B046-40A9-AB98-D6B15F39EA9A}" type="slidenum">
              <a:rPr lang="nl-NL" smtClean="0"/>
              <a:t>27</a:t>
            </a:fld>
            <a:endParaRPr lang="nl-NL" dirty="0"/>
          </a:p>
        </p:txBody>
      </p:sp>
    </p:spTree>
    <p:extLst>
      <p:ext uri="{BB962C8B-B14F-4D97-AF65-F5344CB8AC3E}">
        <p14:creationId xmlns:p14="http://schemas.microsoft.com/office/powerpoint/2010/main" val="66249754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10"/>
          </p:nvPr>
        </p:nvSpPr>
        <p:spPr/>
        <p:txBody>
          <a:bodyPr/>
          <a:lstStyle/>
          <a:p>
            <a:fld id="{AF95EC49-B046-40A9-AB98-D6B15F39EA9A}" type="slidenum">
              <a:rPr lang="nl-NL" smtClean="0"/>
              <a:t>28</a:t>
            </a:fld>
            <a:endParaRPr lang="nl-NL" dirty="0"/>
          </a:p>
        </p:txBody>
      </p:sp>
    </p:spTree>
    <p:extLst>
      <p:ext uri="{BB962C8B-B14F-4D97-AF65-F5344CB8AC3E}">
        <p14:creationId xmlns:p14="http://schemas.microsoft.com/office/powerpoint/2010/main" val="309397205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Het ledenverloop in een grafiek weergegeven. De blauwe lijn is de historie. Het blijkt dat deze lijn nagenoeg overeen komt de prognoses die in eerdere jaren gedaan zijn. De rode stippellijn is de prognose, gebaseerd op de historie. </a:t>
            </a:r>
          </a:p>
          <a:p>
            <a:endParaRPr lang="nl-NL" dirty="0"/>
          </a:p>
        </p:txBody>
      </p:sp>
      <p:sp>
        <p:nvSpPr>
          <p:cNvPr id="4" name="Tijdelijke aanduiding voor dianummer 3"/>
          <p:cNvSpPr>
            <a:spLocks noGrp="1"/>
          </p:cNvSpPr>
          <p:nvPr>
            <p:ph type="sldNum" sz="quarter" idx="5"/>
          </p:nvPr>
        </p:nvSpPr>
        <p:spPr/>
        <p:txBody>
          <a:bodyPr/>
          <a:lstStyle/>
          <a:p>
            <a:fld id="{AF95EC49-B046-40A9-AB98-D6B15F39EA9A}" type="slidenum">
              <a:rPr lang="nl-NL" smtClean="0"/>
              <a:t>4</a:t>
            </a:fld>
            <a:endParaRPr lang="nl-NL" dirty="0"/>
          </a:p>
        </p:txBody>
      </p:sp>
    </p:spTree>
    <p:extLst>
      <p:ext uri="{BB962C8B-B14F-4D97-AF65-F5344CB8AC3E}">
        <p14:creationId xmlns:p14="http://schemas.microsoft.com/office/powerpoint/2010/main" val="18676042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Hetzelfde principe zien we bij de inkomsten. De historie en de prognose (waarbij de onderkant van de grafiek gelukkig niet de nullijn is)</a:t>
            </a:r>
          </a:p>
          <a:p>
            <a:r>
              <a:rPr lang="nl-NL" dirty="0"/>
              <a:t>Alles overziende is er dus allesbehalve sprake van een ‘toekomstbestendige’ gemeente. De algemene kerkenraad heeft dan ook actie ondernomen en een veranderingsproces in gang gezet&gt;&gt;</a:t>
            </a:r>
          </a:p>
          <a:p>
            <a:endParaRPr lang="nl-NL" dirty="0"/>
          </a:p>
        </p:txBody>
      </p:sp>
      <p:sp>
        <p:nvSpPr>
          <p:cNvPr id="4" name="Tijdelijke aanduiding voor dianummer 3"/>
          <p:cNvSpPr>
            <a:spLocks noGrp="1"/>
          </p:cNvSpPr>
          <p:nvPr>
            <p:ph type="sldNum" sz="quarter" idx="5"/>
          </p:nvPr>
        </p:nvSpPr>
        <p:spPr/>
        <p:txBody>
          <a:bodyPr/>
          <a:lstStyle/>
          <a:p>
            <a:fld id="{AF95EC49-B046-40A9-AB98-D6B15F39EA9A}" type="slidenum">
              <a:rPr lang="nl-NL" smtClean="0"/>
              <a:t>5</a:t>
            </a:fld>
            <a:endParaRPr lang="nl-NL" dirty="0"/>
          </a:p>
        </p:txBody>
      </p:sp>
    </p:spTree>
    <p:extLst>
      <p:ext uri="{BB962C8B-B14F-4D97-AF65-F5344CB8AC3E}">
        <p14:creationId xmlns:p14="http://schemas.microsoft.com/office/powerpoint/2010/main" val="27982426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Het gehele veranderingsproces is door de Algemene Kerkenraad in een stroomschema gevat. Hierin is opgenomen op welke momenten en in welke fase geïnformeerd, gehoord en besloten wordt.</a:t>
            </a:r>
          </a:p>
        </p:txBody>
      </p:sp>
      <p:sp>
        <p:nvSpPr>
          <p:cNvPr id="4" name="Tijdelijke aanduiding voor dianummer 3"/>
          <p:cNvSpPr>
            <a:spLocks noGrp="1"/>
          </p:cNvSpPr>
          <p:nvPr>
            <p:ph type="sldNum" sz="quarter" idx="5"/>
          </p:nvPr>
        </p:nvSpPr>
        <p:spPr/>
        <p:txBody>
          <a:bodyPr/>
          <a:lstStyle/>
          <a:p>
            <a:fld id="{AF95EC49-B046-40A9-AB98-D6B15F39EA9A}" type="slidenum">
              <a:rPr lang="nl-NL" smtClean="0"/>
              <a:t>6</a:t>
            </a:fld>
            <a:endParaRPr lang="nl-NL" dirty="0"/>
          </a:p>
        </p:txBody>
      </p:sp>
    </p:spTree>
    <p:extLst>
      <p:ext uri="{BB962C8B-B14F-4D97-AF65-F5344CB8AC3E}">
        <p14:creationId xmlns:p14="http://schemas.microsoft.com/office/powerpoint/2010/main" val="35758710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Kortom… </a:t>
            </a:r>
          </a:p>
          <a:p>
            <a:r>
              <a:rPr lang="nl-NL" dirty="0"/>
              <a:t> maar dat doen we dan wel samen!</a:t>
            </a:r>
          </a:p>
          <a:p>
            <a:endParaRPr lang="nl-NL" dirty="0"/>
          </a:p>
        </p:txBody>
      </p:sp>
      <p:sp>
        <p:nvSpPr>
          <p:cNvPr id="4" name="Tijdelijke aanduiding voor dianummer 3"/>
          <p:cNvSpPr>
            <a:spLocks noGrp="1"/>
          </p:cNvSpPr>
          <p:nvPr>
            <p:ph type="sldNum" sz="quarter" idx="5"/>
          </p:nvPr>
        </p:nvSpPr>
        <p:spPr/>
        <p:txBody>
          <a:bodyPr/>
          <a:lstStyle/>
          <a:p>
            <a:fld id="{AF95EC49-B046-40A9-AB98-D6B15F39EA9A}" type="slidenum">
              <a:rPr lang="nl-NL" smtClean="0"/>
              <a:t>8</a:t>
            </a:fld>
            <a:endParaRPr lang="nl-NL" dirty="0"/>
          </a:p>
        </p:txBody>
      </p:sp>
    </p:spTree>
    <p:extLst>
      <p:ext uri="{BB962C8B-B14F-4D97-AF65-F5344CB8AC3E}">
        <p14:creationId xmlns:p14="http://schemas.microsoft.com/office/powerpoint/2010/main" val="149655847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In deze tabel een overzicht dat leidt tot een bezuinigingsopdracht die we in de volgende dia’s kolom voor kolom opbouwen&gt;&gt;</a:t>
            </a:r>
          </a:p>
          <a:p>
            <a:endParaRPr lang="nl-NL" b="1" dirty="0"/>
          </a:p>
        </p:txBody>
      </p:sp>
      <p:sp>
        <p:nvSpPr>
          <p:cNvPr id="4" name="Tijdelijke aanduiding voor dianummer 3"/>
          <p:cNvSpPr>
            <a:spLocks noGrp="1"/>
          </p:cNvSpPr>
          <p:nvPr>
            <p:ph type="sldNum" sz="quarter" idx="5"/>
          </p:nvPr>
        </p:nvSpPr>
        <p:spPr/>
        <p:txBody>
          <a:bodyPr/>
          <a:lstStyle/>
          <a:p>
            <a:fld id="{AF95EC49-B046-40A9-AB98-D6B15F39EA9A}" type="slidenum">
              <a:rPr lang="nl-NL" smtClean="0"/>
              <a:t>9</a:t>
            </a:fld>
            <a:endParaRPr lang="nl-NL" dirty="0"/>
          </a:p>
        </p:txBody>
      </p:sp>
    </p:spTree>
    <p:extLst>
      <p:ext uri="{BB962C8B-B14F-4D97-AF65-F5344CB8AC3E}">
        <p14:creationId xmlns:p14="http://schemas.microsoft.com/office/powerpoint/2010/main" val="101602820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In de eerste kolom de vastgestelde begroting van 2020: inkomsten 522.000, uitgaven 598.000, tekort 76.000 euro</a:t>
            </a:r>
          </a:p>
          <a:p>
            <a:r>
              <a:rPr lang="nl-NL" dirty="0"/>
              <a:t>Inclusief ds. Endedijk ‘beschikken’ we nog over 3,5 FTE (Full Time Equivalent) predikant. (Onder ‘pastoraat’ (een rubriek in de begroting) staan de kosten van predikanten en kerkelijk werkers.)</a:t>
            </a:r>
          </a:p>
          <a:p>
            <a:endParaRPr lang="nl-NL" dirty="0"/>
          </a:p>
        </p:txBody>
      </p:sp>
      <p:sp>
        <p:nvSpPr>
          <p:cNvPr id="4" name="Tijdelijke aanduiding voor dianummer 3"/>
          <p:cNvSpPr>
            <a:spLocks noGrp="1"/>
          </p:cNvSpPr>
          <p:nvPr>
            <p:ph type="sldNum" sz="quarter" idx="5"/>
          </p:nvPr>
        </p:nvSpPr>
        <p:spPr/>
        <p:txBody>
          <a:bodyPr/>
          <a:lstStyle/>
          <a:p>
            <a:fld id="{AF95EC49-B046-40A9-AB98-D6B15F39EA9A}" type="slidenum">
              <a:rPr lang="nl-NL" smtClean="0"/>
              <a:t>10</a:t>
            </a:fld>
            <a:endParaRPr lang="nl-NL" dirty="0"/>
          </a:p>
        </p:txBody>
      </p:sp>
    </p:spTree>
    <p:extLst>
      <p:ext uri="{BB962C8B-B14F-4D97-AF65-F5344CB8AC3E}">
        <p14:creationId xmlns:p14="http://schemas.microsoft.com/office/powerpoint/2010/main" val="17362354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nl-NL" dirty="0"/>
              <a:t>Kijken we vijf jaar verder dan zijn de inkomsten naar verwachting nog 410.000. En de uitgaven? Bij een krimpende kerk gaan de algemene kosten sowieso wat naar beneden en we gaat uit van een besparing op de algemene kosten van 28.000. Stel dat  de gebouwenkosten gelijk blijven en we een positief saldo van 35.000 wensen om niet meteen in de jaren er op weer rode cijfers te draaien…. Dan blijft er 124.000 over voor ‘pastoraat’. Of te wel ruimte voor 1,4 FTE predikant. DAT IS VOLSTREKT ONWENSELIJK. Pastoraat gaat voor ‘stenen’. De algemene kerkenraad heeft er dan ook voor gekozen om als uitgangspunt te nemen dat minimaal 50% van de inkomsten wordt besteed aan het pastoraat.&gt;&gt;</a:t>
            </a:r>
          </a:p>
          <a:p>
            <a:endParaRPr lang="nl-NL" dirty="0"/>
          </a:p>
        </p:txBody>
      </p:sp>
      <p:sp>
        <p:nvSpPr>
          <p:cNvPr id="4" name="Tijdelijke aanduiding voor dianummer 3"/>
          <p:cNvSpPr>
            <a:spLocks noGrp="1"/>
          </p:cNvSpPr>
          <p:nvPr>
            <p:ph type="sldNum" sz="quarter" idx="5"/>
          </p:nvPr>
        </p:nvSpPr>
        <p:spPr/>
        <p:txBody>
          <a:bodyPr/>
          <a:lstStyle/>
          <a:p>
            <a:fld id="{AF95EC49-B046-40A9-AB98-D6B15F39EA9A}" type="slidenum">
              <a:rPr lang="nl-NL" smtClean="0"/>
              <a:t>11</a:t>
            </a:fld>
            <a:endParaRPr lang="nl-NL" dirty="0"/>
          </a:p>
        </p:txBody>
      </p:sp>
    </p:spTree>
    <p:extLst>
      <p:ext uri="{BB962C8B-B14F-4D97-AF65-F5344CB8AC3E}">
        <p14:creationId xmlns:p14="http://schemas.microsoft.com/office/powerpoint/2010/main" val="41739556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nl-NL"/>
              <a:t>Klik om de stijl te bewerken</a:t>
            </a:r>
          </a:p>
        </p:txBody>
      </p:sp>
      <p:sp>
        <p:nvSpPr>
          <p:cNvPr id="3" name="Ond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l-NL"/>
              <a:t>Klik om de ondertitelstijl van het model te bewerken</a:t>
            </a:r>
          </a:p>
        </p:txBody>
      </p:sp>
      <p:sp>
        <p:nvSpPr>
          <p:cNvPr id="4" name="Tijdelijke aanduiding voor datum 3"/>
          <p:cNvSpPr>
            <a:spLocks noGrp="1"/>
          </p:cNvSpPr>
          <p:nvPr>
            <p:ph type="dt" sz="half" idx="10"/>
          </p:nvPr>
        </p:nvSpPr>
        <p:spPr/>
        <p:txBody>
          <a:bodyPr/>
          <a:lstStyle/>
          <a:p>
            <a:fld id="{8CA57E5C-AD45-4C1C-9A92-249DD987FC37}" type="datetime1">
              <a:rPr lang="nl-NL" smtClean="0"/>
              <a:t>7-3-2020</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F1E336E6-2563-4D02-A39D-1D9A41DE0370}" type="slidenum">
              <a:rPr lang="nl-NL" smtClean="0"/>
              <a:t>‹nr.›</a:t>
            </a:fld>
            <a:endParaRPr lang="nl-NL" dirty="0"/>
          </a:p>
        </p:txBody>
      </p:sp>
    </p:spTree>
    <p:extLst>
      <p:ext uri="{BB962C8B-B14F-4D97-AF65-F5344CB8AC3E}">
        <p14:creationId xmlns:p14="http://schemas.microsoft.com/office/powerpoint/2010/main" val="29318129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verticale tekst 2"/>
          <p:cNvSpPr>
            <a:spLocks noGrp="1"/>
          </p:cNvSpPr>
          <p:nvPr>
            <p:ph type="body" orient="vert" idx="1"/>
          </p:nvPr>
        </p:nvSpPr>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E6FBB2FD-9AD2-4E0A-A35D-A1E629B2E689}" type="datetime1">
              <a:rPr lang="nl-NL" smtClean="0"/>
              <a:t>7-3-2020</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F1E336E6-2563-4D02-A39D-1D9A41DE0370}" type="slidenum">
              <a:rPr lang="nl-NL" smtClean="0"/>
              <a:t>‹nr.›</a:t>
            </a:fld>
            <a:endParaRPr lang="nl-NL" dirty="0"/>
          </a:p>
        </p:txBody>
      </p:sp>
    </p:spTree>
    <p:extLst>
      <p:ext uri="{BB962C8B-B14F-4D97-AF65-F5344CB8AC3E}">
        <p14:creationId xmlns:p14="http://schemas.microsoft.com/office/powerpoint/2010/main" val="42264386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p:cNvSpPr>
            <a:spLocks noGrp="1"/>
          </p:cNvSpPr>
          <p:nvPr>
            <p:ph type="title" orient="vert"/>
          </p:nvPr>
        </p:nvSpPr>
        <p:spPr>
          <a:xfrm>
            <a:off x="6629400" y="274638"/>
            <a:ext cx="2057400" cy="5851525"/>
          </a:xfrm>
        </p:spPr>
        <p:txBody>
          <a:bodyPr vert="eaVert"/>
          <a:lstStyle/>
          <a:p>
            <a:r>
              <a:rPr lang="nl-NL"/>
              <a:t>Klik om de stijl te bewerken</a:t>
            </a:r>
          </a:p>
        </p:txBody>
      </p:sp>
      <p:sp>
        <p:nvSpPr>
          <p:cNvPr id="3" name="Tijdelijke aanduiding voor verticale tekst 2"/>
          <p:cNvSpPr>
            <a:spLocks noGrp="1"/>
          </p:cNvSpPr>
          <p:nvPr>
            <p:ph type="body" orient="vert" idx="1"/>
          </p:nvPr>
        </p:nvSpPr>
        <p:spPr>
          <a:xfrm>
            <a:off x="457200" y="274638"/>
            <a:ext cx="6019800" cy="5851525"/>
          </a:xfrm>
        </p:spPr>
        <p:txBody>
          <a:bodyPr vert="eaVert"/>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FB7F9B75-FF1C-4879-BC30-E567DEBED278}" type="datetime1">
              <a:rPr lang="nl-NL" smtClean="0"/>
              <a:t>7-3-2020</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F1E336E6-2563-4D02-A39D-1D9A41DE0370}" type="slidenum">
              <a:rPr lang="nl-NL" smtClean="0"/>
              <a:t>‹nr.›</a:t>
            </a:fld>
            <a:endParaRPr lang="nl-NL" dirty="0"/>
          </a:p>
        </p:txBody>
      </p:sp>
    </p:spTree>
    <p:extLst>
      <p:ext uri="{BB962C8B-B14F-4D97-AF65-F5344CB8AC3E}">
        <p14:creationId xmlns:p14="http://schemas.microsoft.com/office/powerpoint/2010/main" val="2239188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idx="1"/>
          </p:nvPr>
        </p:nvSpPr>
        <p:spPr/>
        <p:txBody>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10"/>
          </p:nvPr>
        </p:nvSpPr>
        <p:spPr/>
        <p:txBody>
          <a:bodyPr/>
          <a:lstStyle/>
          <a:p>
            <a:fld id="{BCAF2CCA-2E5D-4FD1-8C4F-92F5DBD07ECD}" type="datetime1">
              <a:rPr lang="nl-NL" smtClean="0"/>
              <a:t>7-3-2020</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F1E336E6-2563-4D02-A39D-1D9A41DE0370}" type="slidenum">
              <a:rPr lang="nl-NL" smtClean="0"/>
              <a:t>‹nr.›</a:t>
            </a:fld>
            <a:endParaRPr lang="nl-NL" dirty="0"/>
          </a:p>
        </p:txBody>
      </p:sp>
    </p:spTree>
    <p:extLst>
      <p:ext uri="{BB962C8B-B14F-4D97-AF65-F5344CB8AC3E}">
        <p14:creationId xmlns:p14="http://schemas.microsoft.com/office/powerpoint/2010/main" val="1487279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nl-NL"/>
              <a:t>Klik om de stijl te bewerken</a:t>
            </a:r>
          </a:p>
        </p:txBody>
      </p:sp>
      <p:sp>
        <p:nvSpPr>
          <p:cNvPr id="3" name="Tijdelijke aanduiding voor teks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l-NL"/>
              <a:t>Klik om de modelstijlen te bewerken</a:t>
            </a:r>
          </a:p>
        </p:txBody>
      </p:sp>
      <p:sp>
        <p:nvSpPr>
          <p:cNvPr id="4" name="Tijdelijke aanduiding voor datum 3"/>
          <p:cNvSpPr>
            <a:spLocks noGrp="1"/>
          </p:cNvSpPr>
          <p:nvPr>
            <p:ph type="dt" sz="half" idx="10"/>
          </p:nvPr>
        </p:nvSpPr>
        <p:spPr/>
        <p:txBody>
          <a:bodyPr/>
          <a:lstStyle/>
          <a:p>
            <a:fld id="{EC0047EB-0853-4D72-B3AB-E0867A22081F}" type="datetime1">
              <a:rPr lang="nl-NL" smtClean="0"/>
              <a:t>7-3-2020</a:t>
            </a:fld>
            <a:endParaRPr lang="nl-NL" dirty="0"/>
          </a:p>
        </p:txBody>
      </p:sp>
      <p:sp>
        <p:nvSpPr>
          <p:cNvPr id="5" name="Tijdelijke aanduiding voor voettekst 4"/>
          <p:cNvSpPr>
            <a:spLocks noGrp="1"/>
          </p:cNvSpPr>
          <p:nvPr>
            <p:ph type="ftr" sz="quarter" idx="11"/>
          </p:nvPr>
        </p:nvSpPr>
        <p:spPr/>
        <p:txBody>
          <a:bodyPr/>
          <a:lstStyle/>
          <a:p>
            <a:endParaRPr lang="nl-NL" dirty="0"/>
          </a:p>
        </p:txBody>
      </p:sp>
      <p:sp>
        <p:nvSpPr>
          <p:cNvPr id="6" name="Tijdelijke aanduiding voor dianummer 5"/>
          <p:cNvSpPr>
            <a:spLocks noGrp="1"/>
          </p:cNvSpPr>
          <p:nvPr>
            <p:ph type="sldNum" sz="quarter" idx="12"/>
          </p:nvPr>
        </p:nvSpPr>
        <p:spPr/>
        <p:txBody>
          <a:bodyPr/>
          <a:lstStyle/>
          <a:p>
            <a:fld id="{F1E336E6-2563-4D02-A39D-1D9A41DE0370}" type="slidenum">
              <a:rPr lang="nl-NL" smtClean="0"/>
              <a:t>‹nr.›</a:t>
            </a:fld>
            <a:endParaRPr lang="nl-NL" dirty="0"/>
          </a:p>
        </p:txBody>
      </p:sp>
    </p:spTree>
    <p:extLst>
      <p:ext uri="{BB962C8B-B14F-4D97-AF65-F5344CB8AC3E}">
        <p14:creationId xmlns:p14="http://schemas.microsoft.com/office/powerpoint/2010/main" val="13940304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inhoud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p:cNvSpPr>
            <a:spLocks noGrp="1"/>
          </p:cNvSpPr>
          <p:nvPr>
            <p:ph type="dt" sz="half" idx="10"/>
          </p:nvPr>
        </p:nvSpPr>
        <p:spPr/>
        <p:txBody>
          <a:bodyPr/>
          <a:lstStyle/>
          <a:p>
            <a:fld id="{C335E99F-7DA4-4175-8062-A080CF5E6828}" type="datetime1">
              <a:rPr lang="nl-NL" smtClean="0"/>
              <a:t>7-3-2020</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F1E336E6-2563-4D02-A39D-1D9A41DE0370}" type="slidenum">
              <a:rPr lang="nl-NL" smtClean="0"/>
              <a:t>‹nr.›</a:t>
            </a:fld>
            <a:endParaRPr lang="nl-NL" dirty="0"/>
          </a:p>
        </p:txBody>
      </p:sp>
    </p:spTree>
    <p:extLst>
      <p:ext uri="{BB962C8B-B14F-4D97-AF65-F5344CB8AC3E}">
        <p14:creationId xmlns:p14="http://schemas.microsoft.com/office/powerpoint/2010/main" val="32801870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nl-NL"/>
              <a:t>Klik om de stijl te bewerken</a:t>
            </a:r>
          </a:p>
        </p:txBody>
      </p:sp>
      <p:sp>
        <p:nvSpPr>
          <p:cNvPr id="3" name="Tijdelijke aanduiding voor teks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4" name="Tijdelijke aanduiding voor inhoud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 om de modelstijlen te bewerken</a:t>
            </a:r>
          </a:p>
        </p:txBody>
      </p:sp>
      <p:sp>
        <p:nvSpPr>
          <p:cNvPr id="6" name="Tijdelijke aanduiding voor inhoud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p:cNvSpPr>
            <a:spLocks noGrp="1"/>
          </p:cNvSpPr>
          <p:nvPr>
            <p:ph type="dt" sz="half" idx="10"/>
          </p:nvPr>
        </p:nvSpPr>
        <p:spPr/>
        <p:txBody>
          <a:bodyPr/>
          <a:lstStyle/>
          <a:p>
            <a:fld id="{DE7CC859-9B22-4C85-B1A8-268B4118F252}" type="datetime1">
              <a:rPr lang="nl-NL" smtClean="0"/>
              <a:t>7-3-2020</a:t>
            </a:fld>
            <a:endParaRPr lang="nl-NL" dirty="0"/>
          </a:p>
        </p:txBody>
      </p:sp>
      <p:sp>
        <p:nvSpPr>
          <p:cNvPr id="8" name="Tijdelijke aanduiding voor voettekst 7"/>
          <p:cNvSpPr>
            <a:spLocks noGrp="1"/>
          </p:cNvSpPr>
          <p:nvPr>
            <p:ph type="ftr" sz="quarter" idx="11"/>
          </p:nvPr>
        </p:nvSpPr>
        <p:spPr/>
        <p:txBody>
          <a:bodyPr/>
          <a:lstStyle/>
          <a:p>
            <a:endParaRPr lang="nl-NL" dirty="0"/>
          </a:p>
        </p:txBody>
      </p:sp>
      <p:sp>
        <p:nvSpPr>
          <p:cNvPr id="9" name="Tijdelijke aanduiding voor dianummer 8"/>
          <p:cNvSpPr>
            <a:spLocks noGrp="1"/>
          </p:cNvSpPr>
          <p:nvPr>
            <p:ph type="sldNum" sz="quarter" idx="12"/>
          </p:nvPr>
        </p:nvSpPr>
        <p:spPr/>
        <p:txBody>
          <a:bodyPr/>
          <a:lstStyle/>
          <a:p>
            <a:fld id="{F1E336E6-2563-4D02-A39D-1D9A41DE0370}" type="slidenum">
              <a:rPr lang="nl-NL" smtClean="0"/>
              <a:t>‹nr.›</a:t>
            </a:fld>
            <a:endParaRPr lang="nl-NL" dirty="0"/>
          </a:p>
        </p:txBody>
      </p:sp>
    </p:spTree>
    <p:extLst>
      <p:ext uri="{BB962C8B-B14F-4D97-AF65-F5344CB8AC3E}">
        <p14:creationId xmlns:p14="http://schemas.microsoft.com/office/powerpoint/2010/main" val="311079180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p>
        </p:txBody>
      </p:sp>
      <p:sp>
        <p:nvSpPr>
          <p:cNvPr id="3" name="Tijdelijke aanduiding voor datum 2"/>
          <p:cNvSpPr>
            <a:spLocks noGrp="1"/>
          </p:cNvSpPr>
          <p:nvPr>
            <p:ph type="dt" sz="half" idx="10"/>
          </p:nvPr>
        </p:nvSpPr>
        <p:spPr/>
        <p:txBody>
          <a:bodyPr/>
          <a:lstStyle/>
          <a:p>
            <a:fld id="{7366C39D-6857-4CDE-A4FC-5C27D2411BF0}" type="datetime1">
              <a:rPr lang="nl-NL" smtClean="0"/>
              <a:t>7-3-2020</a:t>
            </a:fld>
            <a:endParaRPr lang="nl-NL" dirty="0"/>
          </a:p>
        </p:txBody>
      </p:sp>
      <p:sp>
        <p:nvSpPr>
          <p:cNvPr id="4" name="Tijdelijke aanduiding voor voettekst 3"/>
          <p:cNvSpPr>
            <a:spLocks noGrp="1"/>
          </p:cNvSpPr>
          <p:nvPr>
            <p:ph type="ftr" sz="quarter" idx="11"/>
          </p:nvPr>
        </p:nvSpPr>
        <p:spPr/>
        <p:txBody>
          <a:bodyPr/>
          <a:lstStyle/>
          <a:p>
            <a:endParaRPr lang="nl-NL" dirty="0"/>
          </a:p>
        </p:txBody>
      </p:sp>
      <p:sp>
        <p:nvSpPr>
          <p:cNvPr id="5" name="Tijdelijke aanduiding voor dianummer 4"/>
          <p:cNvSpPr>
            <a:spLocks noGrp="1"/>
          </p:cNvSpPr>
          <p:nvPr>
            <p:ph type="sldNum" sz="quarter" idx="12"/>
          </p:nvPr>
        </p:nvSpPr>
        <p:spPr/>
        <p:txBody>
          <a:bodyPr/>
          <a:lstStyle/>
          <a:p>
            <a:fld id="{F1E336E6-2563-4D02-A39D-1D9A41DE0370}" type="slidenum">
              <a:rPr lang="nl-NL" smtClean="0"/>
              <a:t>‹nr.›</a:t>
            </a:fld>
            <a:endParaRPr lang="nl-NL" dirty="0"/>
          </a:p>
        </p:txBody>
      </p:sp>
    </p:spTree>
    <p:extLst>
      <p:ext uri="{BB962C8B-B14F-4D97-AF65-F5344CB8AC3E}">
        <p14:creationId xmlns:p14="http://schemas.microsoft.com/office/powerpoint/2010/main" val="5883308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p:cNvSpPr>
            <a:spLocks noGrp="1"/>
          </p:cNvSpPr>
          <p:nvPr>
            <p:ph type="dt" sz="half" idx="10"/>
          </p:nvPr>
        </p:nvSpPr>
        <p:spPr/>
        <p:txBody>
          <a:bodyPr/>
          <a:lstStyle/>
          <a:p>
            <a:fld id="{E55CEE00-421E-4C97-BB8A-AC554620B243}" type="datetime1">
              <a:rPr lang="nl-NL" smtClean="0"/>
              <a:t>7-3-2020</a:t>
            </a:fld>
            <a:endParaRPr lang="nl-NL" dirty="0"/>
          </a:p>
        </p:txBody>
      </p:sp>
      <p:sp>
        <p:nvSpPr>
          <p:cNvPr id="3" name="Tijdelijke aanduiding voor voettekst 2"/>
          <p:cNvSpPr>
            <a:spLocks noGrp="1"/>
          </p:cNvSpPr>
          <p:nvPr>
            <p:ph type="ftr" sz="quarter" idx="11"/>
          </p:nvPr>
        </p:nvSpPr>
        <p:spPr/>
        <p:txBody>
          <a:bodyPr/>
          <a:lstStyle/>
          <a:p>
            <a:endParaRPr lang="nl-NL" dirty="0"/>
          </a:p>
        </p:txBody>
      </p:sp>
      <p:sp>
        <p:nvSpPr>
          <p:cNvPr id="4" name="Tijdelijke aanduiding voor dianummer 3"/>
          <p:cNvSpPr>
            <a:spLocks noGrp="1"/>
          </p:cNvSpPr>
          <p:nvPr>
            <p:ph type="sldNum" sz="quarter" idx="12"/>
          </p:nvPr>
        </p:nvSpPr>
        <p:spPr/>
        <p:txBody>
          <a:bodyPr/>
          <a:lstStyle/>
          <a:p>
            <a:fld id="{F1E336E6-2563-4D02-A39D-1D9A41DE0370}" type="slidenum">
              <a:rPr lang="nl-NL" smtClean="0"/>
              <a:t>‹nr.›</a:t>
            </a:fld>
            <a:endParaRPr lang="nl-NL" dirty="0"/>
          </a:p>
        </p:txBody>
      </p:sp>
    </p:spTree>
    <p:extLst>
      <p:ext uri="{BB962C8B-B14F-4D97-AF65-F5344CB8AC3E}">
        <p14:creationId xmlns:p14="http://schemas.microsoft.com/office/powerpoint/2010/main" val="30268032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nl-NL"/>
              <a:t>Klik om de stijl te bewerken</a:t>
            </a:r>
          </a:p>
        </p:txBody>
      </p:sp>
      <p:sp>
        <p:nvSpPr>
          <p:cNvPr id="3" name="Tijdelijke aanduiding voor inhoud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5A28D1DE-C4F6-4C70-9F79-01C4FFF67FBF}" type="datetime1">
              <a:rPr lang="nl-NL" smtClean="0"/>
              <a:t>7-3-2020</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F1E336E6-2563-4D02-A39D-1D9A41DE0370}" type="slidenum">
              <a:rPr lang="nl-NL" smtClean="0"/>
              <a:t>‹nr.›</a:t>
            </a:fld>
            <a:endParaRPr lang="nl-NL" dirty="0"/>
          </a:p>
        </p:txBody>
      </p:sp>
    </p:spTree>
    <p:extLst>
      <p:ext uri="{BB962C8B-B14F-4D97-AF65-F5344CB8AC3E}">
        <p14:creationId xmlns:p14="http://schemas.microsoft.com/office/powerpoint/2010/main" val="4030127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nl-NL"/>
              <a:t>Klik om de stijl te bewerken</a:t>
            </a:r>
          </a:p>
        </p:txBody>
      </p:sp>
      <p:sp>
        <p:nvSpPr>
          <p:cNvPr id="3" name="Tijdelijke aanduiding voor afbeelding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dirty="0"/>
          </a:p>
        </p:txBody>
      </p:sp>
      <p:sp>
        <p:nvSpPr>
          <p:cNvPr id="4" name="Tijdelijke aanduiding voor teks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l-NL"/>
              <a:t>Klik om de modelstijlen te bewerken</a:t>
            </a:r>
          </a:p>
        </p:txBody>
      </p:sp>
      <p:sp>
        <p:nvSpPr>
          <p:cNvPr id="5" name="Tijdelijke aanduiding voor datum 4"/>
          <p:cNvSpPr>
            <a:spLocks noGrp="1"/>
          </p:cNvSpPr>
          <p:nvPr>
            <p:ph type="dt" sz="half" idx="10"/>
          </p:nvPr>
        </p:nvSpPr>
        <p:spPr/>
        <p:txBody>
          <a:bodyPr/>
          <a:lstStyle/>
          <a:p>
            <a:fld id="{722A2372-4161-4C80-A023-A34D3D94215A}" type="datetime1">
              <a:rPr lang="nl-NL" smtClean="0"/>
              <a:t>7-3-2020</a:t>
            </a:fld>
            <a:endParaRPr lang="nl-NL" dirty="0"/>
          </a:p>
        </p:txBody>
      </p:sp>
      <p:sp>
        <p:nvSpPr>
          <p:cNvPr id="6" name="Tijdelijke aanduiding voor voettekst 5"/>
          <p:cNvSpPr>
            <a:spLocks noGrp="1"/>
          </p:cNvSpPr>
          <p:nvPr>
            <p:ph type="ftr" sz="quarter" idx="11"/>
          </p:nvPr>
        </p:nvSpPr>
        <p:spPr/>
        <p:txBody>
          <a:bodyPr/>
          <a:lstStyle/>
          <a:p>
            <a:endParaRPr lang="nl-NL" dirty="0"/>
          </a:p>
        </p:txBody>
      </p:sp>
      <p:sp>
        <p:nvSpPr>
          <p:cNvPr id="7" name="Tijdelijke aanduiding voor dianummer 6"/>
          <p:cNvSpPr>
            <a:spLocks noGrp="1"/>
          </p:cNvSpPr>
          <p:nvPr>
            <p:ph type="sldNum" sz="quarter" idx="12"/>
          </p:nvPr>
        </p:nvSpPr>
        <p:spPr/>
        <p:txBody>
          <a:bodyPr/>
          <a:lstStyle/>
          <a:p>
            <a:fld id="{F1E336E6-2563-4D02-A39D-1D9A41DE0370}" type="slidenum">
              <a:rPr lang="nl-NL" smtClean="0"/>
              <a:t>‹nr.›</a:t>
            </a:fld>
            <a:endParaRPr lang="nl-NL" dirty="0"/>
          </a:p>
        </p:txBody>
      </p:sp>
    </p:spTree>
    <p:extLst>
      <p:ext uri="{BB962C8B-B14F-4D97-AF65-F5344CB8AC3E}">
        <p14:creationId xmlns:p14="http://schemas.microsoft.com/office/powerpoint/2010/main" val="3316487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nl-NL"/>
              <a:t>Klik om de stijl te bewerken</a:t>
            </a:r>
          </a:p>
        </p:txBody>
      </p:sp>
      <p:sp>
        <p:nvSpPr>
          <p:cNvPr id="3" name="Tijdelijke aanduiding voor teks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nl-NL"/>
              <a:t>Klik om de modelstijlen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9E00B7-D783-4B4E-A52F-F3B89D8A216A}" type="datetime1">
              <a:rPr lang="nl-NL" smtClean="0"/>
              <a:t>7-3-2020</a:t>
            </a:fld>
            <a:endParaRPr lang="nl-NL" dirty="0"/>
          </a:p>
        </p:txBody>
      </p:sp>
      <p:sp>
        <p:nvSpPr>
          <p:cNvPr id="5" name="Tijdelijke aanduiding voor voettekst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dirty="0"/>
          </a:p>
        </p:txBody>
      </p:sp>
      <p:sp>
        <p:nvSpPr>
          <p:cNvPr id="6" name="Tijdelijke aanduiding voor dianumm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1E336E6-2563-4D02-A39D-1D9A41DE0370}" type="slidenum">
              <a:rPr lang="nl-NL" smtClean="0"/>
              <a:t>‹nr.›</a:t>
            </a:fld>
            <a:endParaRPr lang="nl-NL" dirty="0"/>
          </a:p>
        </p:txBody>
      </p:sp>
      <p:grpSp>
        <p:nvGrpSpPr>
          <p:cNvPr id="7" name="Groep 6"/>
          <p:cNvGrpSpPr/>
          <p:nvPr userDrawn="1"/>
        </p:nvGrpSpPr>
        <p:grpSpPr>
          <a:xfrm>
            <a:off x="7053754" y="44624"/>
            <a:ext cx="2054750" cy="720000"/>
            <a:chOff x="7044704" y="52656"/>
            <a:chExt cx="2054750" cy="720000"/>
          </a:xfrm>
        </p:grpSpPr>
        <p:pic>
          <p:nvPicPr>
            <p:cNvPr id="8" name="Picture 2" descr="C:\Users\aarte\Downloads\PKN-merk-klr-cmyk.jpg"/>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7044704" y="52656"/>
              <a:ext cx="1961752" cy="720000"/>
            </a:xfrm>
            <a:prstGeom prst="rect">
              <a:avLst/>
            </a:prstGeom>
            <a:noFill/>
            <a:extLst>
              <a:ext uri="{909E8E84-426E-40DD-AFC4-6F175D3DCCD1}">
                <a14:hiddenFill xmlns:a14="http://schemas.microsoft.com/office/drawing/2010/main">
                  <a:solidFill>
                    <a:srgbClr val="FFFFFF"/>
                  </a:solidFill>
                </a14:hiddenFill>
              </a:ext>
            </a:extLst>
          </p:spPr>
        </p:pic>
        <p:sp>
          <p:nvSpPr>
            <p:cNvPr id="9" name="Tekstvak 8"/>
            <p:cNvSpPr txBox="1"/>
            <p:nvPr/>
          </p:nvSpPr>
          <p:spPr>
            <a:xfrm>
              <a:off x="7668846" y="396000"/>
              <a:ext cx="1430608" cy="230832"/>
            </a:xfrm>
            <a:prstGeom prst="rect">
              <a:avLst/>
            </a:prstGeom>
            <a:solidFill>
              <a:schemeClr val="bg1"/>
            </a:solidFill>
          </p:spPr>
          <p:txBody>
            <a:bodyPr wrap="square" tIns="0" rtlCol="0">
              <a:spAutoFit/>
            </a:bodyPr>
            <a:lstStyle/>
            <a:p>
              <a:r>
                <a:rPr lang="nl-NL" sz="1200" b="1" dirty="0">
                  <a:solidFill>
                    <a:schemeClr val="accent6">
                      <a:lumMod val="75000"/>
                    </a:schemeClr>
                  </a:solidFill>
                </a:rPr>
                <a:t>Gemeente Almelo</a:t>
              </a:r>
            </a:p>
          </p:txBody>
        </p:sp>
      </p:grpSp>
      <p:pic>
        <p:nvPicPr>
          <p:cNvPr id="3074" name="Picture 2"/>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35496" y="44624"/>
            <a:ext cx="1205110" cy="72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5264092"/>
      </p:ext>
    </p:extLst>
  </p:cSld>
  <p:clrMap bg1="lt1" tx1="dk1" bg2="lt2" tx2="dk2" accent1="accent1" accent2="accent2" accent3="accent3" accent4="accent4" accent5="accent5" accent6="accent6" hlink="hlink" folHlink="folHlink"/>
  <p:sldLayoutIdLst>
    <p:sldLayoutId id="2147484273" r:id="rId1"/>
    <p:sldLayoutId id="2147484274" r:id="rId2"/>
    <p:sldLayoutId id="2147484275" r:id="rId3"/>
    <p:sldLayoutId id="2147484276" r:id="rId4"/>
    <p:sldLayoutId id="2147484277" r:id="rId5"/>
    <p:sldLayoutId id="2147484278" r:id="rId6"/>
    <p:sldLayoutId id="2147484279" r:id="rId7"/>
    <p:sldLayoutId id="2147484280" r:id="rId8"/>
    <p:sldLayoutId id="2147484281" r:id="rId9"/>
    <p:sldLayoutId id="2147484282" r:id="rId10"/>
    <p:sldLayoutId id="2147484283"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6.xml"/><Relationship Id="rId1" Type="http://schemas.openxmlformats.org/officeDocument/2006/relationships/vmlDrawing" Target="../drawings/vmlDrawing2.vml"/><Relationship Id="rId5" Type="http://schemas.openxmlformats.org/officeDocument/2006/relationships/image" Target="../media/image10.emf"/><Relationship Id="rId4" Type="http://schemas.openxmlformats.org/officeDocument/2006/relationships/package" Target="../embeddings/Microsoft_Excel_Worksheet.xlsx"/></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6.xml"/><Relationship Id="rId1" Type="http://schemas.openxmlformats.org/officeDocument/2006/relationships/vmlDrawing" Target="../drawings/vmlDrawing3.vml"/><Relationship Id="rId5" Type="http://schemas.openxmlformats.org/officeDocument/2006/relationships/image" Target="../media/image10.emf"/><Relationship Id="rId4" Type="http://schemas.openxmlformats.org/officeDocument/2006/relationships/package" Target="../embeddings/Microsoft_Excel_Worksheet.xlsx"/></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6.xml"/><Relationship Id="rId1" Type="http://schemas.openxmlformats.org/officeDocument/2006/relationships/vmlDrawing" Target="../drawings/vmlDrawing4.vml"/><Relationship Id="rId5" Type="http://schemas.openxmlformats.org/officeDocument/2006/relationships/image" Target="../media/image10.emf"/><Relationship Id="rId4" Type="http://schemas.openxmlformats.org/officeDocument/2006/relationships/package" Target="../embeddings/Microsoft_Excel_Worksheet.xlsx"/></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6.xml"/><Relationship Id="rId1" Type="http://schemas.openxmlformats.org/officeDocument/2006/relationships/vmlDrawing" Target="../drawings/vmlDrawing5.vml"/><Relationship Id="rId5" Type="http://schemas.openxmlformats.org/officeDocument/2006/relationships/image" Target="../media/image10.emf"/><Relationship Id="rId4" Type="http://schemas.openxmlformats.org/officeDocument/2006/relationships/package" Target="../embeddings/Microsoft_Excel_Worksheet.xlsx"/></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6.xml"/><Relationship Id="rId1" Type="http://schemas.openxmlformats.org/officeDocument/2006/relationships/vmlDrawing" Target="../drawings/vmlDrawing6.vml"/><Relationship Id="rId5" Type="http://schemas.openxmlformats.org/officeDocument/2006/relationships/image" Target="../media/image10.emf"/><Relationship Id="rId4" Type="http://schemas.openxmlformats.org/officeDocument/2006/relationships/package" Target="../embeddings/Microsoft_Excel_Worksheet.xlsx"/></Relationships>
</file>

<file path=ppt/slides/_rels/slide15.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20.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1.xml"/><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2.xm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3.xml"/><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24.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7.png"/><Relationship Id="rId4" Type="http://schemas.openxmlformats.org/officeDocument/2006/relationships/image" Target="../media/image6.jpe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0.emf"/><Relationship Id="rId4" Type="http://schemas.openxmlformats.org/officeDocument/2006/relationships/package" Target="../embeddings/Microsoft_Excel_Worksheet.xlsx"/></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a:bodyPr>
          <a:lstStyle/>
          <a:p>
            <a:r>
              <a:rPr lang="nl-NL" b="1" dirty="0">
                <a:solidFill>
                  <a:schemeClr val="tx2"/>
                </a:solidFill>
              </a:rPr>
              <a:t>Protestantse Gemeente Almelo (PGA)</a:t>
            </a:r>
          </a:p>
        </p:txBody>
      </p:sp>
      <p:grpSp>
        <p:nvGrpSpPr>
          <p:cNvPr id="6" name="Groep 5"/>
          <p:cNvGrpSpPr/>
          <p:nvPr/>
        </p:nvGrpSpPr>
        <p:grpSpPr>
          <a:xfrm>
            <a:off x="7044704" y="52656"/>
            <a:ext cx="2054750" cy="720000"/>
            <a:chOff x="7044704" y="52656"/>
            <a:chExt cx="2054750" cy="720000"/>
          </a:xfrm>
        </p:grpSpPr>
        <p:pic>
          <p:nvPicPr>
            <p:cNvPr id="1026" name="Picture 2" descr="C:\Users\aarte\Downloads\PKN-merk-klr-cmy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44704" y="52656"/>
              <a:ext cx="1961752" cy="720000"/>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p:cNvSpPr txBox="1"/>
            <p:nvPr/>
          </p:nvSpPr>
          <p:spPr>
            <a:xfrm>
              <a:off x="7668846" y="396000"/>
              <a:ext cx="1430608" cy="230832"/>
            </a:xfrm>
            <a:prstGeom prst="rect">
              <a:avLst/>
            </a:prstGeom>
            <a:solidFill>
              <a:schemeClr val="bg1"/>
            </a:solidFill>
          </p:spPr>
          <p:txBody>
            <a:bodyPr wrap="square" tIns="0" rtlCol="0">
              <a:spAutoFit/>
            </a:bodyPr>
            <a:lstStyle/>
            <a:p>
              <a:r>
                <a:rPr lang="nl-NL" sz="1200" b="1" dirty="0">
                  <a:solidFill>
                    <a:schemeClr val="accent6">
                      <a:lumMod val="75000"/>
                    </a:schemeClr>
                  </a:solidFill>
                </a:rPr>
                <a:t>Gemeente Almelo</a:t>
              </a:r>
            </a:p>
          </p:txBody>
        </p:sp>
      </p:gr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94012" y="2924944"/>
            <a:ext cx="4495800" cy="2686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3" name="Rechthoek 2"/>
          <p:cNvSpPr/>
          <p:nvPr/>
        </p:nvSpPr>
        <p:spPr>
          <a:xfrm>
            <a:off x="0" y="0"/>
            <a:ext cx="1403648" cy="908720"/>
          </a:xfrm>
          <a:prstGeom prst="rect">
            <a:avLst/>
          </a:prstGeom>
          <a:solidFill>
            <a:schemeClr val="bg1"/>
          </a:solidFill>
          <a:ln w="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3564056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12"/>
          </p:nvPr>
        </p:nvSpPr>
        <p:spPr/>
        <p:txBody>
          <a:bodyPr/>
          <a:lstStyle/>
          <a:p>
            <a:fld id="{F1E336E6-2563-4D02-A39D-1D9A41DE0370}" type="slidenum">
              <a:rPr lang="nl-NL" smtClean="0">
                <a:solidFill>
                  <a:prstClr val="black">
                    <a:tint val="75000"/>
                  </a:prstClr>
                </a:solidFill>
              </a:rPr>
              <a:pPr/>
              <a:t>10</a:t>
            </a:fld>
            <a:endParaRPr lang="nl-NL" dirty="0">
              <a:solidFill>
                <a:prstClr val="black">
                  <a:tint val="75000"/>
                </a:prstClr>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1943855633"/>
              </p:ext>
            </p:extLst>
          </p:nvPr>
        </p:nvGraphicFramePr>
        <p:xfrm>
          <a:off x="-1332656" y="0"/>
          <a:ext cx="13819614" cy="6868908"/>
        </p:xfrm>
        <a:graphic>
          <a:graphicData uri="http://schemas.openxmlformats.org/presentationml/2006/ole">
            <mc:AlternateContent xmlns:mc="http://schemas.openxmlformats.org/markup-compatibility/2006">
              <mc:Choice xmlns:v="urn:schemas-microsoft-com:vml" Requires="v">
                <p:oleObj spid="_x0000_s2063" name="Werkblad" r:id="rId4" imgW="6469274" imgH="2857334" progId="Excel.Sheet.12">
                  <p:embed/>
                </p:oleObj>
              </mc:Choice>
              <mc:Fallback>
                <p:oleObj name="Werkblad" r:id="rId4" imgW="6469274" imgH="2857334" progId="Excel.Sheet.12">
                  <p:embed/>
                  <p:pic>
                    <p:nvPicPr>
                      <p:cNvPr id="3" name="Object 2"/>
                      <p:cNvPicPr/>
                      <p:nvPr/>
                    </p:nvPicPr>
                    <p:blipFill>
                      <a:blip r:embed="rId5"/>
                      <a:stretch>
                        <a:fillRect/>
                      </a:stretch>
                    </p:blipFill>
                    <p:spPr>
                      <a:xfrm>
                        <a:off x="-1332656" y="0"/>
                        <a:ext cx="13819614" cy="6868908"/>
                      </a:xfrm>
                      <a:prstGeom prst="rect">
                        <a:avLst/>
                      </a:prstGeom>
                    </p:spPr>
                  </p:pic>
                </p:oleObj>
              </mc:Fallback>
            </mc:AlternateContent>
          </a:graphicData>
        </a:graphic>
      </p:graphicFrame>
      <p:sp>
        <p:nvSpPr>
          <p:cNvPr id="6" name="Rechthoek 5">
            <a:extLst>
              <a:ext uri="{FF2B5EF4-FFF2-40B4-BE49-F238E27FC236}">
                <a16:creationId xmlns:a16="http://schemas.microsoft.com/office/drawing/2014/main" id="{0250556F-C923-437C-9374-B3E9003D6E39}"/>
              </a:ext>
            </a:extLst>
          </p:cNvPr>
          <p:cNvSpPr/>
          <p:nvPr/>
        </p:nvSpPr>
        <p:spPr>
          <a:xfrm>
            <a:off x="0" y="0"/>
            <a:ext cx="6372200" cy="7647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8" name="Rechthoek 7">
            <a:extLst>
              <a:ext uri="{FF2B5EF4-FFF2-40B4-BE49-F238E27FC236}">
                <a16:creationId xmlns:a16="http://schemas.microsoft.com/office/drawing/2014/main" id="{DCC16F9E-7B2C-42FA-995D-FF75F2B9F103}"/>
              </a:ext>
            </a:extLst>
          </p:cNvPr>
          <p:cNvSpPr/>
          <p:nvPr/>
        </p:nvSpPr>
        <p:spPr>
          <a:xfrm>
            <a:off x="5500700" y="-10908"/>
            <a:ext cx="6372200" cy="68689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40713890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12"/>
          </p:nvPr>
        </p:nvSpPr>
        <p:spPr/>
        <p:txBody>
          <a:bodyPr/>
          <a:lstStyle/>
          <a:p>
            <a:fld id="{F1E336E6-2563-4D02-A39D-1D9A41DE0370}" type="slidenum">
              <a:rPr lang="nl-NL" smtClean="0">
                <a:solidFill>
                  <a:prstClr val="black">
                    <a:tint val="75000"/>
                  </a:prstClr>
                </a:solidFill>
              </a:rPr>
              <a:pPr/>
              <a:t>11</a:t>
            </a:fld>
            <a:endParaRPr lang="nl-NL" dirty="0">
              <a:solidFill>
                <a:prstClr val="black">
                  <a:tint val="75000"/>
                </a:prstClr>
              </a:solidFill>
            </a:endParaRPr>
          </a:p>
        </p:txBody>
      </p:sp>
      <p:graphicFrame>
        <p:nvGraphicFramePr>
          <p:cNvPr id="3" name="Object 2"/>
          <p:cNvGraphicFramePr>
            <a:graphicFrameLocks noChangeAspect="1"/>
          </p:cNvGraphicFramePr>
          <p:nvPr/>
        </p:nvGraphicFramePr>
        <p:xfrm>
          <a:off x="-1332656" y="0"/>
          <a:ext cx="13819614" cy="6868908"/>
        </p:xfrm>
        <a:graphic>
          <a:graphicData uri="http://schemas.openxmlformats.org/presentationml/2006/ole">
            <mc:AlternateContent xmlns:mc="http://schemas.openxmlformats.org/markup-compatibility/2006">
              <mc:Choice xmlns:v="urn:schemas-microsoft-com:vml" Requires="v">
                <p:oleObj spid="_x0000_s3087" name="Werkblad" r:id="rId4" imgW="6469274" imgH="2857334" progId="Excel.Sheet.12">
                  <p:embed/>
                </p:oleObj>
              </mc:Choice>
              <mc:Fallback>
                <p:oleObj name="Werkblad" r:id="rId4" imgW="6469274" imgH="2857334" progId="Excel.Sheet.12">
                  <p:embed/>
                  <p:pic>
                    <p:nvPicPr>
                      <p:cNvPr id="3" name="Object 2"/>
                      <p:cNvPicPr/>
                      <p:nvPr/>
                    </p:nvPicPr>
                    <p:blipFill>
                      <a:blip r:embed="rId5"/>
                      <a:stretch>
                        <a:fillRect/>
                      </a:stretch>
                    </p:blipFill>
                    <p:spPr>
                      <a:xfrm>
                        <a:off x="-1332656" y="0"/>
                        <a:ext cx="13819614" cy="6868908"/>
                      </a:xfrm>
                      <a:prstGeom prst="rect">
                        <a:avLst/>
                      </a:prstGeom>
                    </p:spPr>
                  </p:pic>
                </p:oleObj>
              </mc:Fallback>
            </mc:AlternateContent>
          </a:graphicData>
        </a:graphic>
      </p:graphicFrame>
      <p:sp>
        <p:nvSpPr>
          <p:cNvPr id="6" name="Rechthoek 5">
            <a:extLst>
              <a:ext uri="{FF2B5EF4-FFF2-40B4-BE49-F238E27FC236}">
                <a16:creationId xmlns:a16="http://schemas.microsoft.com/office/drawing/2014/main" id="{0250556F-C923-437C-9374-B3E9003D6E39}"/>
              </a:ext>
            </a:extLst>
          </p:cNvPr>
          <p:cNvSpPr/>
          <p:nvPr/>
        </p:nvSpPr>
        <p:spPr>
          <a:xfrm>
            <a:off x="-5005064" y="0"/>
            <a:ext cx="6372200" cy="7647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8" name="Rechthoek 7">
            <a:extLst>
              <a:ext uri="{FF2B5EF4-FFF2-40B4-BE49-F238E27FC236}">
                <a16:creationId xmlns:a16="http://schemas.microsoft.com/office/drawing/2014/main" id="{DCC16F9E-7B2C-42FA-995D-FF75F2B9F103}"/>
              </a:ext>
            </a:extLst>
          </p:cNvPr>
          <p:cNvSpPr/>
          <p:nvPr/>
        </p:nvSpPr>
        <p:spPr>
          <a:xfrm>
            <a:off x="7524328" y="-10908"/>
            <a:ext cx="4348572" cy="686890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7" name="Rechthoek 6">
            <a:extLst>
              <a:ext uri="{FF2B5EF4-FFF2-40B4-BE49-F238E27FC236}">
                <a16:creationId xmlns:a16="http://schemas.microsoft.com/office/drawing/2014/main" id="{9FB225C4-B29E-4A7D-B357-CDEE9283113D}"/>
              </a:ext>
            </a:extLst>
          </p:cNvPr>
          <p:cNvSpPr/>
          <p:nvPr/>
        </p:nvSpPr>
        <p:spPr>
          <a:xfrm>
            <a:off x="6630398" y="-10908"/>
            <a:ext cx="3068216" cy="7647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4670579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12"/>
          </p:nvPr>
        </p:nvSpPr>
        <p:spPr/>
        <p:txBody>
          <a:bodyPr/>
          <a:lstStyle/>
          <a:p>
            <a:fld id="{F1E336E6-2563-4D02-A39D-1D9A41DE0370}" type="slidenum">
              <a:rPr lang="nl-NL" smtClean="0">
                <a:solidFill>
                  <a:prstClr val="black">
                    <a:tint val="75000"/>
                  </a:prstClr>
                </a:solidFill>
              </a:rPr>
              <a:pPr/>
              <a:t>12</a:t>
            </a:fld>
            <a:endParaRPr lang="nl-NL" dirty="0">
              <a:solidFill>
                <a:prstClr val="black">
                  <a:tint val="75000"/>
                </a:prstClr>
              </a:solidFill>
            </a:endParaRPr>
          </a:p>
        </p:txBody>
      </p:sp>
      <p:graphicFrame>
        <p:nvGraphicFramePr>
          <p:cNvPr id="3" name="Object 2"/>
          <p:cNvGraphicFramePr>
            <a:graphicFrameLocks noChangeAspect="1"/>
          </p:cNvGraphicFramePr>
          <p:nvPr/>
        </p:nvGraphicFramePr>
        <p:xfrm>
          <a:off x="-1332656" y="0"/>
          <a:ext cx="13819614" cy="6868908"/>
        </p:xfrm>
        <a:graphic>
          <a:graphicData uri="http://schemas.openxmlformats.org/presentationml/2006/ole">
            <mc:AlternateContent xmlns:mc="http://schemas.openxmlformats.org/markup-compatibility/2006">
              <mc:Choice xmlns:v="urn:schemas-microsoft-com:vml" Requires="v">
                <p:oleObj spid="_x0000_s4111" name="Werkblad" r:id="rId4" imgW="6469274" imgH="2857334" progId="Excel.Sheet.12">
                  <p:embed/>
                </p:oleObj>
              </mc:Choice>
              <mc:Fallback>
                <p:oleObj name="Werkblad" r:id="rId4" imgW="6469274" imgH="2857334" progId="Excel.Sheet.12">
                  <p:embed/>
                  <p:pic>
                    <p:nvPicPr>
                      <p:cNvPr id="3" name="Object 2"/>
                      <p:cNvPicPr/>
                      <p:nvPr/>
                    </p:nvPicPr>
                    <p:blipFill>
                      <a:blip r:embed="rId5"/>
                      <a:stretch>
                        <a:fillRect/>
                      </a:stretch>
                    </p:blipFill>
                    <p:spPr>
                      <a:xfrm>
                        <a:off x="-1332656" y="0"/>
                        <a:ext cx="13819614" cy="6868908"/>
                      </a:xfrm>
                      <a:prstGeom prst="rect">
                        <a:avLst/>
                      </a:prstGeom>
                    </p:spPr>
                  </p:pic>
                </p:oleObj>
              </mc:Fallback>
            </mc:AlternateContent>
          </a:graphicData>
        </a:graphic>
      </p:graphicFrame>
      <p:sp>
        <p:nvSpPr>
          <p:cNvPr id="6" name="Rechthoek 5">
            <a:extLst>
              <a:ext uri="{FF2B5EF4-FFF2-40B4-BE49-F238E27FC236}">
                <a16:creationId xmlns:a16="http://schemas.microsoft.com/office/drawing/2014/main" id="{0250556F-C923-437C-9374-B3E9003D6E39}"/>
              </a:ext>
            </a:extLst>
          </p:cNvPr>
          <p:cNvSpPr/>
          <p:nvPr/>
        </p:nvSpPr>
        <p:spPr>
          <a:xfrm>
            <a:off x="-5005064" y="0"/>
            <a:ext cx="6372200" cy="7647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8" name="Rechthoek 7">
            <a:extLst>
              <a:ext uri="{FF2B5EF4-FFF2-40B4-BE49-F238E27FC236}">
                <a16:creationId xmlns:a16="http://schemas.microsoft.com/office/drawing/2014/main" id="{DCC16F9E-7B2C-42FA-995D-FF75F2B9F103}"/>
              </a:ext>
            </a:extLst>
          </p:cNvPr>
          <p:cNvSpPr/>
          <p:nvPr/>
        </p:nvSpPr>
        <p:spPr>
          <a:xfrm>
            <a:off x="8100392" y="836712"/>
            <a:ext cx="3772508" cy="60212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2" name="Pijl: rechts 1">
            <a:extLst>
              <a:ext uri="{FF2B5EF4-FFF2-40B4-BE49-F238E27FC236}">
                <a16:creationId xmlns:a16="http://schemas.microsoft.com/office/drawing/2014/main" id="{01B504D8-7586-42F6-9742-CC92E7F184BF}"/>
              </a:ext>
            </a:extLst>
          </p:cNvPr>
          <p:cNvSpPr/>
          <p:nvPr/>
        </p:nvSpPr>
        <p:spPr>
          <a:xfrm flipH="1">
            <a:off x="8115316" y="3569208"/>
            <a:ext cx="849171" cy="556295"/>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a:solidFill>
                  <a:srgbClr val="FF0000"/>
                </a:solidFill>
              </a:rPr>
              <a:t>50%</a:t>
            </a:r>
          </a:p>
        </p:txBody>
      </p:sp>
      <p:sp>
        <p:nvSpPr>
          <p:cNvPr id="9" name="Pijl: rechts 8">
            <a:extLst>
              <a:ext uri="{FF2B5EF4-FFF2-40B4-BE49-F238E27FC236}">
                <a16:creationId xmlns:a16="http://schemas.microsoft.com/office/drawing/2014/main" id="{FF90B63A-7362-4F72-9C7B-426AC8F64946}"/>
              </a:ext>
            </a:extLst>
          </p:cNvPr>
          <p:cNvSpPr/>
          <p:nvPr/>
        </p:nvSpPr>
        <p:spPr>
          <a:xfrm flipH="1">
            <a:off x="8115316" y="2175637"/>
            <a:ext cx="849171" cy="556295"/>
          </a:xfrm>
          <a:prstGeom prst="righ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nl-NL" b="1" dirty="0">
                <a:solidFill>
                  <a:srgbClr val="FF0000"/>
                </a:solidFill>
              </a:rPr>
              <a:t>100%</a:t>
            </a:r>
          </a:p>
        </p:txBody>
      </p:sp>
    </p:spTree>
    <p:extLst>
      <p:ext uri="{BB962C8B-B14F-4D97-AF65-F5344CB8AC3E}">
        <p14:creationId xmlns:p14="http://schemas.microsoft.com/office/powerpoint/2010/main" val="565629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jdelijke aanduiding voor dianummer 3"/>
          <p:cNvSpPr>
            <a:spLocks noGrp="1"/>
          </p:cNvSpPr>
          <p:nvPr>
            <p:ph type="sldNum" sz="quarter" idx="12"/>
          </p:nvPr>
        </p:nvSpPr>
        <p:spPr/>
        <p:txBody>
          <a:bodyPr/>
          <a:lstStyle/>
          <a:p>
            <a:fld id="{F1E336E6-2563-4D02-A39D-1D9A41DE0370}" type="slidenum">
              <a:rPr lang="nl-NL" smtClean="0">
                <a:solidFill>
                  <a:prstClr val="black">
                    <a:tint val="75000"/>
                  </a:prstClr>
                </a:solidFill>
              </a:rPr>
              <a:pPr/>
              <a:t>13</a:t>
            </a:fld>
            <a:endParaRPr lang="nl-NL" dirty="0">
              <a:solidFill>
                <a:prstClr val="black">
                  <a:tint val="75000"/>
                </a:prstClr>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2958429872"/>
              </p:ext>
            </p:extLst>
          </p:nvPr>
        </p:nvGraphicFramePr>
        <p:xfrm>
          <a:off x="-1188640" y="-10908"/>
          <a:ext cx="12845516" cy="6868908"/>
        </p:xfrm>
        <a:graphic>
          <a:graphicData uri="http://schemas.openxmlformats.org/presentationml/2006/ole">
            <mc:AlternateContent xmlns:mc="http://schemas.openxmlformats.org/markup-compatibility/2006">
              <mc:Choice xmlns:v="urn:schemas-microsoft-com:vml" Requires="v">
                <p:oleObj spid="_x0000_s5135" name="Werkblad" r:id="rId4" imgW="6469274" imgH="2857334" progId="Excel.Sheet.12">
                  <p:embed/>
                </p:oleObj>
              </mc:Choice>
              <mc:Fallback>
                <p:oleObj name="Werkblad" r:id="rId4" imgW="6469274" imgH="2857334" progId="Excel.Sheet.12">
                  <p:embed/>
                  <p:pic>
                    <p:nvPicPr>
                      <p:cNvPr id="3" name="Object 2"/>
                      <p:cNvPicPr/>
                      <p:nvPr/>
                    </p:nvPicPr>
                    <p:blipFill>
                      <a:blip r:embed="rId5"/>
                      <a:stretch>
                        <a:fillRect/>
                      </a:stretch>
                    </p:blipFill>
                    <p:spPr>
                      <a:xfrm>
                        <a:off x="-1188640" y="-10908"/>
                        <a:ext cx="12845516" cy="6868908"/>
                      </a:xfrm>
                      <a:prstGeom prst="rect">
                        <a:avLst/>
                      </a:prstGeom>
                    </p:spPr>
                  </p:pic>
                </p:oleObj>
              </mc:Fallback>
            </mc:AlternateContent>
          </a:graphicData>
        </a:graphic>
      </p:graphicFrame>
      <p:sp>
        <p:nvSpPr>
          <p:cNvPr id="6" name="Rechthoek 5">
            <a:extLst>
              <a:ext uri="{FF2B5EF4-FFF2-40B4-BE49-F238E27FC236}">
                <a16:creationId xmlns:a16="http://schemas.microsoft.com/office/drawing/2014/main" id="{0250556F-C923-437C-9374-B3E9003D6E39}"/>
              </a:ext>
            </a:extLst>
          </p:cNvPr>
          <p:cNvSpPr/>
          <p:nvPr/>
        </p:nvSpPr>
        <p:spPr>
          <a:xfrm>
            <a:off x="-5005064" y="0"/>
            <a:ext cx="6372200" cy="76470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8" name="Rechthoek 7">
            <a:extLst>
              <a:ext uri="{FF2B5EF4-FFF2-40B4-BE49-F238E27FC236}">
                <a16:creationId xmlns:a16="http://schemas.microsoft.com/office/drawing/2014/main" id="{DCC16F9E-7B2C-42FA-995D-FF75F2B9F103}"/>
              </a:ext>
            </a:extLst>
          </p:cNvPr>
          <p:cNvSpPr/>
          <p:nvPr/>
        </p:nvSpPr>
        <p:spPr>
          <a:xfrm>
            <a:off x="9324528" y="836712"/>
            <a:ext cx="2548372" cy="6021288"/>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69561987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noAutofit/>
          </a:bodyPr>
          <a:lstStyle/>
          <a:p>
            <a:r>
              <a:rPr lang="nl-NL" dirty="0">
                <a:solidFill>
                  <a:schemeClr val="tx2"/>
                </a:solidFill>
              </a:rPr>
              <a:t>PGA-2025</a:t>
            </a:r>
            <a:br>
              <a:rPr lang="nl-NL" dirty="0">
                <a:solidFill>
                  <a:schemeClr val="tx2"/>
                </a:solidFill>
              </a:rPr>
            </a:br>
            <a:r>
              <a:rPr lang="nl-NL" sz="3200" b="1" dirty="0"/>
              <a:t>Bezuinigingsopdracht: </a:t>
            </a:r>
            <a:r>
              <a:rPr lang="nl-NL" sz="3200" b="1" dirty="0">
                <a:solidFill>
                  <a:srgbClr val="FF0000"/>
                </a:solidFill>
              </a:rPr>
              <a:t>€223.000,=</a:t>
            </a:r>
          </a:p>
        </p:txBody>
      </p:sp>
      <p:sp>
        <p:nvSpPr>
          <p:cNvPr id="4" name="Tijdelijke aanduiding voor dianummer 3"/>
          <p:cNvSpPr>
            <a:spLocks noGrp="1"/>
          </p:cNvSpPr>
          <p:nvPr>
            <p:ph type="sldNum" sz="quarter" idx="12"/>
          </p:nvPr>
        </p:nvSpPr>
        <p:spPr/>
        <p:txBody>
          <a:bodyPr/>
          <a:lstStyle/>
          <a:p>
            <a:fld id="{F1E336E6-2563-4D02-A39D-1D9A41DE0370}" type="slidenum">
              <a:rPr lang="nl-NL" smtClean="0">
                <a:solidFill>
                  <a:prstClr val="black">
                    <a:tint val="75000"/>
                  </a:prstClr>
                </a:solidFill>
              </a:rPr>
              <a:pPr/>
              <a:t>14</a:t>
            </a:fld>
            <a:endParaRPr lang="nl-NL" dirty="0">
              <a:solidFill>
                <a:prstClr val="black">
                  <a:tint val="75000"/>
                </a:prstClr>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883878370"/>
              </p:ext>
            </p:extLst>
          </p:nvPr>
        </p:nvGraphicFramePr>
        <p:xfrm>
          <a:off x="179512" y="1773238"/>
          <a:ext cx="8778875" cy="4313526"/>
        </p:xfrm>
        <a:graphic>
          <a:graphicData uri="http://schemas.openxmlformats.org/presentationml/2006/ole">
            <mc:AlternateContent xmlns:mc="http://schemas.openxmlformats.org/markup-compatibility/2006">
              <mc:Choice xmlns:v="urn:schemas-microsoft-com:vml" Requires="v">
                <p:oleObj spid="_x0000_s6159" name="Werkblad" r:id="rId4" imgW="6469274" imgH="2857334" progId="Excel.Sheet.12">
                  <p:embed/>
                </p:oleObj>
              </mc:Choice>
              <mc:Fallback>
                <p:oleObj name="Werkblad" r:id="rId4" imgW="6469274" imgH="2857334" progId="Excel.Sheet.12">
                  <p:embed/>
                  <p:pic>
                    <p:nvPicPr>
                      <p:cNvPr id="3" name="Object 2"/>
                      <p:cNvPicPr/>
                      <p:nvPr/>
                    </p:nvPicPr>
                    <p:blipFill>
                      <a:blip r:embed="rId5"/>
                      <a:stretch>
                        <a:fillRect/>
                      </a:stretch>
                    </p:blipFill>
                    <p:spPr>
                      <a:xfrm>
                        <a:off x="179512" y="1773238"/>
                        <a:ext cx="8778875" cy="4313526"/>
                      </a:xfrm>
                      <a:prstGeom prst="rect">
                        <a:avLst/>
                      </a:prstGeom>
                    </p:spPr>
                  </p:pic>
                </p:oleObj>
              </mc:Fallback>
            </mc:AlternateContent>
          </a:graphicData>
        </a:graphic>
      </p:graphicFrame>
    </p:spTree>
    <p:extLst>
      <p:ext uri="{BB962C8B-B14F-4D97-AF65-F5344CB8AC3E}">
        <p14:creationId xmlns:p14="http://schemas.microsoft.com/office/powerpoint/2010/main" val="26895081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18654"/>
            <a:ext cx="8229600" cy="850106"/>
          </a:xfrm>
        </p:spPr>
        <p:txBody>
          <a:bodyPr/>
          <a:lstStyle/>
          <a:p>
            <a:r>
              <a:rPr lang="nl-NL" dirty="0">
                <a:solidFill>
                  <a:schemeClr val="tx2"/>
                </a:solidFill>
              </a:rPr>
              <a:t>PGA-2025</a:t>
            </a:r>
          </a:p>
        </p:txBody>
      </p:sp>
      <p:sp>
        <p:nvSpPr>
          <p:cNvPr id="3" name="Tijdelijke aanduiding voor dianummer 2"/>
          <p:cNvSpPr>
            <a:spLocks noGrp="1"/>
          </p:cNvSpPr>
          <p:nvPr>
            <p:ph type="sldNum" sz="quarter" idx="12"/>
          </p:nvPr>
        </p:nvSpPr>
        <p:spPr/>
        <p:txBody>
          <a:bodyPr/>
          <a:lstStyle/>
          <a:p>
            <a:fld id="{F1E336E6-2563-4D02-A39D-1D9A41DE0370}" type="slidenum">
              <a:rPr lang="nl-NL" smtClean="0"/>
              <a:t>15</a:t>
            </a:fld>
            <a:endParaRPr lang="nl-NL" dirty="0"/>
          </a:p>
        </p:txBody>
      </p:sp>
      <p:graphicFrame>
        <p:nvGraphicFramePr>
          <p:cNvPr id="7" name="Grafiek 6"/>
          <p:cNvGraphicFramePr>
            <a:graphicFrameLocks/>
          </p:cNvGraphicFramePr>
          <p:nvPr>
            <p:extLst>
              <p:ext uri="{D42A27DB-BD31-4B8C-83A1-F6EECF244321}">
                <p14:modId xmlns:p14="http://schemas.microsoft.com/office/powerpoint/2010/main" val="4218900648"/>
              </p:ext>
            </p:extLst>
          </p:nvPr>
        </p:nvGraphicFramePr>
        <p:xfrm>
          <a:off x="323528" y="1124744"/>
          <a:ext cx="8568952" cy="528349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12954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tx2"/>
                </a:solidFill>
              </a:rPr>
              <a:t>Voorgenomen besluit AK  -1-</a:t>
            </a:r>
          </a:p>
        </p:txBody>
      </p:sp>
      <p:sp>
        <p:nvSpPr>
          <p:cNvPr id="3" name="Tijdelijke aanduiding voor inhoud 2"/>
          <p:cNvSpPr>
            <a:spLocks noGrp="1"/>
          </p:cNvSpPr>
          <p:nvPr>
            <p:ph idx="1"/>
          </p:nvPr>
        </p:nvSpPr>
        <p:spPr>
          <a:xfrm>
            <a:off x="457200" y="1600201"/>
            <a:ext cx="8229600" cy="1324743"/>
          </a:xfrm>
        </p:spPr>
        <p:txBody>
          <a:bodyPr>
            <a:normAutofit fontScale="70000" lnSpcReduction="20000"/>
          </a:bodyPr>
          <a:lstStyle/>
          <a:p>
            <a:pPr marL="0" indent="0">
              <a:buNone/>
            </a:pPr>
            <a:r>
              <a:rPr lang="nl-NL" sz="3400" dirty="0"/>
              <a:t>De AK komt tot het volgende (voorgenomen) 4-punten-besluit:</a:t>
            </a:r>
          </a:p>
          <a:p>
            <a:pPr marL="0" indent="0">
              <a:buNone/>
            </a:pPr>
            <a:endParaRPr lang="nl-NL" sz="2300" dirty="0"/>
          </a:p>
          <a:p>
            <a:pPr marL="571500" indent="-571500">
              <a:buFont typeface="+mj-lt"/>
              <a:buAutoNum type="romanUcPeriod"/>
            </a:pPr>
            <a:r>
              <a:rPr lang="nl-NL" dirty="0"/>
              <a:t>De stip op de horizon is een vitale, aantrekkelijke en toekomstbestendige Protestantse Gemeente Almelo in 2025.</a:t>
            </a:r>
          </a:p>
        </p:txBody>
      </p:sp>
      <p:sp>
        <p:nvSpPr>
          <p:cNvPr id="7" name="Tijdelijke aanduiding voor dianummer 6"/>
          <p:cNvSpPr>
            <a:spLocks noGrp="1"/>
          </p:cNvSpPr>
          <p:nvPr>
            <p:ph type="sldNum" sz="quarter" idx="12"/>
          </p:nvPr>
        </p:nvSpPr>
        <p:spPr/>
        <p:txBody>
          <a:bodyPr/>
          <a:lstStyle/>
          <a:p>
            <a:fld id="{F1E336E6-2563-4D02-A39D-1D9A41DE0370}" type="slidenum">
              <a:rPr lang="nl-NL" smtClean="0"/>
              <a:pPr/>
              <a:t>16</a:t>
            </a:fld>
            <a:endParaRPr lang="nl-NL" dirty="0"/>
          </a:p>
        </p:txBody>
      </p:sp>
    </p:spTree>
    <p:extLst>
      <p:ext uri="{BB962C8B-B14F-4D97-AF65-F5344CB8AC3E}">
        <p14:creationId xmlns:p14="http://schemas.microsoft.com/office/powerpoint/2010/main" val="18561577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tx2"/>
                </a:solidFill>
              </a:rPr>
              <a:t>Voorgenomen besluit AK  -1-</a:t>
            </a:r>
          </a:p>
        </p:txBody>
      </p:sp>
      <p:sp>
        <p:nvSpPr>
          <p:cNvPr id="3" name="Tijdelijke aanduiding voor inhoud 2"/>
          <p:cNvSpPr>
            <a:spLocks noGrp="1"/>
          </p:cNvSpPr>
          <p:nvPr>
            <p:ph idx="1"/>
          </p:nvPr>
        </p:nvSpPr>
        <p:spPr>
          <a:xfrm>
            <a:off x="457200" y="1600201"/>
            <a:ext cx="8229600" cy="1324743"/>
          </a:xfrm>
        </p:spPr>
        <p:txBody>
          <a:bodyPr>
            <a:normAutofit fontScale="70000" lnSpcReduction="20000"/>
          </a:bodyPr>
          <a:lstStyle/>
          <a:p>
            <a:pPr marL="0" indent="0">
              <a:buNone/>
            </a:pPr>
            <a:r>
              <a:rPr lang="nl-NL" sz="3400" dirty="0"/>
              <a:t>De AK komt tot het volgende (voorgenomen) 4-punten-besluit:</a:t>
            </a:r>
          </a:p>
          <a:p>
            <a:pPr marL="0" indent="0">
              <a:buNone/>
            </a:pPr>
            <a:endParaRPr lang="nl-NL" sz="2300" dirty="0"/>
          </a:p>
          <a:p>
            <a:pPr marL="571500" indent="-571500">
              <a:buFont typeface="+mj-lt"/>
              <a:buAutoNum type="romanUcPeriod"/>
            </a:pPr>
            <a:r>
              <a:rPr lang="nl-NL" dirty="0"/>
              <a:t>De </a:t>
            </a:r>
            <a:r>
              <a:rPr lang="nl-NL" b="1" dirty="0">
                <a:solidFill>
                  <a:srgbClr val="FF0000"/>
                </a:solidFill>
              </a:rPr>
              <a:t>stip</a:t>
            </a:r>
            <a:r>
              <a:rPr lang="nl-NL" dirty="0"/>
              <a:t> op de horizon is een vitale, aantrekkelijke en toekomstbestendige Protestantse Gemeente Almelo in 2025.</a:t>
            </a:r>
          </a:p>
        </p:txBody>
      </p:sp>
      <p:sp>
        <p:nvSpPr>
          <p:cNvPr id="7" name="Tijdelijke aanduiding voor dianummer 6"/>
          <p:cNvSpPr>
            <a:spLocks noGrp="1"/>
          </p:cNvSpPr>
          <p:nvPr>
            <p:ph type="sldNum" sz="quarter" idx="12"/>
          </p:nvPr>
        </p:nvSpPr>
        <p:spPr/>
        <p:txBody>
          <a:bodyPr/>
          <a:lstStyle/>
          <a:p>
            <a:fld id="{F1E336E6-2563-4D02-A39D-1D9A41DE0370}" type="slidenum">
              <a:rPr lang="nl-NL" smtClean="0"/>
              <a:pPr/>
              <a:t>17</a:t>
            </a:fld>
            <a:endParaRPr lang="nl-NL" dirty="0"/>
          </a:p>
        </p:txBody>
      </p:sp>
    </p:spTree>
    <p:extLst>
      <p:ext uri="{BB962C8B-B14F-4D97-AF65-F5344CB8AC3E}">
        <p14:creationId xmlns:p14="http://schemas.microsoft.com/office/powerpoint/2010/main" val="300826108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tx2"/>
                </a:solidFill>
              </a:rPr>
              <a:t>Voorgenomen besluit AK  -1-</a:t>
            </a:r>
          </a:p>
        </p:txBody>
      </p:sp>
      <p:sp>
        <p:nvSpPr>
          <p:cNvPr id="7" name="Tijdelijke aanduiding voor dianummer 6"/>
          <p:cNvSpPr>
            <a:spLocks noGrp="1"/>
          </p:cNvSpPr>
          <p:nvPr>
            <p:ph type="sldNum" sz="quarter" idx="12"/>
          </p:nvPr>
        </p:nvSpPr>
        <p:spPr/>
        <p:txBody>
          <a:bodyPr/>
          <a:lstStyle/>
          <a:p>
            <a:fld id="{F1E336E6-2563-4D02-A39D-1D9A41DE0370}" type="slidenum">
              <a:rPr lang="nl-NL" smtClean="0"/>
              <a:pPr/>
              <a:t>18</a:t>
            </a:fld>
            <a:endParaRPr lang="nl-NL" dirty="0"/>
          </a:p>
        </p:txBody>
      </p:sp>
      <p:sp>
        <p:nvSpPr>
          <p:cNvPr id="5" name="Toelichting met PIJL-OMHOOG 4"/>
          <p:cNvSpPr/>
          <p:nvPr/>
        </p:nvSpPr>
        <p:spPr>
          <a:xfrm>
            <a:off x="1979712" y="4077071"/>
            <a:ext cx="3813770" cy="2376265"/>
          </a:xfrm>
          <a:prstGeom prst="upArrowCallou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8" name="Tekstvak 7"/>
          <p:cNvSpPr txBox="1"/>
          <p:nvPr/>
        </p:nvSpPr>
        <p:spPr>
          <a:xfrm>
            <a:off x="2086397" y="4949098"/>
            <a:ext cx="3600400" cy="646331"/>
          </a:xfrm>
          <a:prstGeom prst="rect">
            <a:avLst/>
          </a:prstGeom>
          <a:noFill/>
        </p:spPr>
        <p:txBody>
          <a:bodyPr wrap="square" rtlCol="0">
            <a:spAutoFit/>
          </a:bodyPr>
          <a:lstStyle/>
          <a:p>
            <a:r>
              <a:rPr lang="nl-NL" b="1" dirty="0"/>
              <a:t>Jaarlijkse kosten in 2025:</a:t>
            </a:r>
          </a:p>
          <a:p>
            <a:pPr marL="285750" indent="-285750">
              <a:buFontTx/>
              <a:buChar char="-"/>
            </a:pPr>
            <a:endParaRPr lang="nl-NL" b="1" dirty="0"/>
          </a:p>
        </p:txBody>
      </p:sp>
      <p:sp>
        <p:nvSpPr>
          <p:cNvPr id="9" name="Tekstvak 8"/>
          <p:cNvSpPr txBox="1"/>
          <p:nvPr/>
        </p:nvSpPr>
        <p:spPr>
          <a:xfrm>
            <a:off x="405880" y="6400492"/>
            <a:ext cx="8280920" cy="400110"/>
          </a:xfrm>
          <a:prstGeom prst="rect">
            <a:avLst/>
          </a:prstGeom>
          <a:noFill/>
        </p:spPr>
        <p:txBody>
          <a:bodyPr wrap="square" rtlCol="0">
            <a:spAutoFit/>
          </a:bodyPr>
          <a:lstStyle/>
          <a:p>
            <a:r>
              <a:rPr lang="nl-NL" sz="2000" dirty="0"/>
              <a:t>Randvoorwaarden voor een vitale, aantrekkelijke en toekomstbestendige PGA. </a:t>
            </a:r>
          </a:p>
        </p:txBody>
      </p:sp>
    </p:spTree>
    <p:extLst>
      <p:ext uri="{BB962C8B-B14F-4D97-AF65-F5344CB8AC3E}">
        <p14:creationId xmlns:p14="http://schemas.microsoft.com/office/powerpoint/2010/main" val="206356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tx2"/>
                </a:solidFill>
              </a:rPr>
              <a:t>Voorgenomen besluit AK  -1-</a:t>
            </a:r>
          </a:p>
        </p:txBody>
      </p:sp>
      <p:sp>
        <p:nvSpPr>
          <p:cNvPr id="7" name="Tijdelijke aanduiding voor dianummer 6"/>
          <p:cNvSpPr>
            <a:spLocks noGrp="1"/>
          </p:cNvSpPr>
          <p:nvPr>
            <p:ph type="sldNum" sz="quarter" idx="12"/>
          </p:nvPr>
        </p:nvSpPr>
        <p:spPr/>
        <p:txBody>
          <a:bodyPr/>
          <a:lstStyle/>
          <a:p>
            <a:fld id="{F1E336E6-2563-4D02-A39D-1D9A41DE0370}" type="slidenum">
              <a:rPr lang="nl-NL" smtClean="0"/>
              <a:pPr/>
              <a:t>19</a:t>
            </a:fld>
            <a:endParaRPr lang="nl-NL" dirty="0"/>
          </a:p>
        </p:txBody>
      </p:sp>
      <p:sp>
        <p:nvSpPr>
          <p:cNvPr id="4" name="Toelichting met PIJL-OMLAAG 3"/>
          <p:cNvSpPr/>
          <p:nvPr/>
        </p:nvSpPr>
        <p:spPr>
          <a:xfrm>
            <a:off x="1977058" y="1215556"/>
            <a:ext cx="3816424" cy="2024105"/>
          </a:xfrm>
          <a:prstGeom prst="downArrow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5" name="Toelichting met PIJL-OMHOOG 4"/>
          <p:cNvSpPr/>
          <p:nvPr/>
        </p:nvSpPr>
        <p:spPr>
          <a:xfrm>
            <a:off x="1979712" y="4077071"/>
            <a:ext cx="3813770" cy="2376265"/>
          </a:xfrm>
          <a:prstGeom prst="upArrowCallou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6" name="Tekstvak 5"/>
          <p:cNvSpPr txBox="1"/>
          <p:nvPr/>
        </p:nvSpPr>
        <p:spPr>
          <a:xfrm>
            <a:off x="2446437" y="1215556"/>
            <a:ext cx="3240360" cy="400110"/>
          </a:xfrm>
          <a:prstGeom prst="rect">
            <a:avLst/>
          </a:prstGeom>
          <a:noFill/>
        </p:spPr>
        <p:txBody>
          <a:bodyPr wrap="square" rtlCol="0">
            <a:spAutoFit/>
          </a:bodyPr>
          <a:lstStyle/>
          <a:p>
            <a:r>
              <a:rPr lang="nl-NL" sz="2000" b="1" dirty="0"/>
              <a:t>Inkomsten in 2025:</a:t>
            </a:r>
          </a:p>
        </p:txBody>
      </p:sp>
      <p:sp>
        <p:nvSpPr>
          <p:cNvPr id="8" name="Tekstvak 7"/>
          <p:cNvSpPr txBox="1"/>
          <p:nvPr/>
        </p:nvSpPr>
        <p:spPr>
          <a:xfrm>
            <a:off x="2086397" y="4949098"/>
            <a:ext cx="3600400" cy="646331"/>
          </a:xfrm>
          <a:prstGeom prst="rect">
            <a:avLst/>
          </a:prstGeom>
          <a:noFill/>
        </p:spPr>
        <p:txBody>
          <a:bodyPr wrap="square" rtlCol="0">
            <a:spAutoFit/>
          </a:bodyPr>
          <a:lstStyle/>
          <a:p>
            <a:r>
              <a:rPr lang="nl-NL" b="1" dirty="0"/>
              <a:t>Jaarlijkse kosten in 2025:</a:t>
            </a:r>
          </a:p>
          <a:p>
            <a:pPr marL="285750" indent="-285750">
              <a:buFontTx/>
              <a:buChar char="-"/>
            </a:pPr>
            <a:endParaRPr lang="nl-NL" b="1" dirty="0"/>
          </a:p>
        </p:txBody>
      </p:sp>
      <p:sp>
        <p:nvSpPr>
          <p:cNvPr id="9" name="Tekstvak 8"/>
          <p:cNvSpPr txBox="1"/>
          <p:nvPr/>
        </p:nvSpPr>
        <p:spPr>
          <a:xfrm>
            <a:off x="405880" y="6400492"/>
            <a:ext cx="8280920" cy="400110"/>
          </a:xfrm>
          <a:prstGeom prst="rect">
            <a:avLst/>
          </a:prstGeom>
          <a:noFill/>
        </p:spPr>
        <p:txBody>
          <a:bodyPr wrap="square" rtlCol="0">
            <a:spAutoFit/>
          </a:bodyPr>
          <a:lstStyle/>
          <a:p>
            <a:r>
              <a:rPr lang="nl-NL" sz="2000" dirty="0"/>
              <a:t>Randvoorwaarden voor een vitale, aantrekkelijke en toekomstbestendige PGA. </a:t>
            </a:r>
          </a:p>
        </p:txBody>
      </p:sp>
    </p:spTree>
    <p:extLst>
      <p:ext uri="{BB962C8B-B14F-4D97-AF65-F5344CB8AC3E}">
        <p14:creationId xmlns:p14="http://schemas.microsoft.com/office/powerpoint/2010/main" val="3789663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485800"/>
            <a:ext cx="8229600" cy="1143000"/>
          </a:xfrm>
        </p:spPr>
        <p:txBody>
          <a:bodyPr/>
          <a:lstStyle/>
          <a:p>
            <a:r>
              <a:rPr lang="nl-NL" b="1" dirty="0">
                <a:solidFill>
                  <a:schemeClr val="tx2"/>
                </a:solidFill>
              </a:rPr>
              <a:t>Protestantse Gemeente Almelo</a:t>
            </a:r>
            <a:endParaRPr lang="nl-NL" dirty="0"/>
          </a:p>
        </p:txBody>
      </p:sp>
      <p:sp>
        <p:nvSpPr>
          <p:cNvPr id="4" name="Tijdelijke aanduiding voor dianummer 3"/>
          <p:cNvSpPr>
            <a:spLocks noGrp="1"/>
          </p:cNvSpPr>
          <p:nvPr>
            <p:ph type="sldNum" sz="quarter" idx="12"/>
          </p:nvPr>
        </p:nvSpPr>
        <p:spPr/>
        <p:txBody>
          <a:bodyPr/>
          <a:lstStyle/>
          <a:p>
            <a:fld id="{F1E336E6-2563-4D02-A39D-1D9A41DE0370}" type="slidenum">
              <a:rPr lang="nl-NL" smtClean="0"/>
              <a:t>2</a:t>
            </a:fld>
            <a:endParaRPr lang="nl-NL" dirty="0"/>
          </a:p>
        </p:txBody>
      </p:sp>
      <p:sp>
        <p:nvSpPr>
          <p:cNvPr id="6" name="Tekstvak 5"/>
          <p:cNvSpPr txBox="1"/>
          <p:nvPr/>
        </p:nvSpPr>
        <p:spPr>
          <a:xfrm>
            <a:off x="683568" y="2060848"/>
            <a:ext cx="7776864" cy="3108543"/>
          </a:xfrm>
          <a:prstGeom prst="rect">
            <a:avLst/>
          </a:prstGeom>
          <a:noFill/>
          <a:ln w="25400">
            <a:solidFill>
              <a:schemeClr val="accent1"/>
            </a:solidFill>
          </a:ln>
        </p:spPr>
        <p:txBody>
          <a:bodyPr wrap="square" rtlCol="0">
            <a:spAutoFit/>
          </a:bodyPr>
          <a:lstStyle/>
          <a:p>
            <a:pPr algn="ctr"/>
            <a:r>
              <a:rPr lang="nl-NL" sz="2800" dirty="0"/>
              <a:t>ONZE DOELSTELLING</a:t>
            </a:r>
          </a:p>
          <a:p>
            <a:pPr algn="ctr"/>
            <a:r>
              <a:rPr lang="nl-NL" sz="2800" b="1" dirty="0">
                <a:solidFill>
                  <a:schemeClr val="accent1"/>
                </a:solidFill>
              </a:rPr>
              <a:t>Een</a:t>
            </a:r>
          </a:p>
          <a:p>
            <a:pPr algn="ctr"/>
            <a:r>
              <a:rPr lang="nl-NL" sz="2800" b="1" dirty="0">
                <a:solidFill>
                  <a:schemeClr val="accent1"/>
                </a:solidFill>
              </a:rPr>
              <a:t>Vitale,</a:t>
            </a:r>
          </a:p>
          <a:p>
            <a:pPr algn="ctr"/>
            <a:r>
              <a:rPr lang="nl-NL" sz="2800" b="1" dirty="0">
                <a:solidFill>
                  <a:schemeClr val="accent1"/>
                </a:solidFill>
              </a:rPr>
              <a:t>Aantrekkelijke</a:t>
            </a:r>
          </a:p>
          <a:p>
            <a:pPr algn="ctr"/>
            <a:r>
              <a:rPr lang="nl-NL" sz="2800" b="1" dirty="0">
                <a:solidFill>
                  <a:schemeClr val="accent1"/>
                </a:solidFill>
              </a:rPr>
              <a:t>en</a:t>
            </a:r>
          </a:p>
          <a:p>
            <a:pPr algn="ctr"/>
            <a:r>
              <a:rPr lang="nl-NL" sz="2800" b="1" dirty="0">
                <a:solidFill>
                  <a:schemeClr val="accent1"/>
                </a:solidFill>
              </a:rPr>
              <a:t>Toekomstbestendige</a:t>
            </a:r>
          </a:p>
          <a:p>
            <a:pPr algn="ctr"/>
            <a:r>
              <a:rPr lang="nl-NL" sz="2800" b="1" dirty="0">
                <a:solidFill>
                  <a:schemeClr val="accent1"/>
                </a:solidFill>
              </a:rPr>
              <a:t>Protestantse Gemeente Almelo</a:t>
            </a:r>
          </a:p>
        </p:txBody>
      </p:sp>
    </p:spTree>
    <p:extLst>
      <p:ext uri="{BB962C8B-B14F-4D97-AF65-F5344CB8AC3E}">
        <p14:creationId xmlns:p14="http://schemas.microsoft.com/office/powerpoint/2010/main" val="7920480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tx2"/>
                </a:solidFill>
              </a:rPr>
              <a:t>Voorgenomen besluit AK  -1-</a:t>
            </a:r>
          </a:p>
        </p:txBody>
      </p:sp>
      <p:sp>
        <p:nvSpPr>
          <p:cNvPr id="7" name="Tijdelijke aanduiding voor dianummer 6"/>
          <p:cNvSpPr>
            <a:spLocks noGrp="1"/>
          </p:cNvSpPr>
          <p:nvPr>
            <p:ph type="sldNum" sz="quarter" idx="12"/>
          </p:nvPr>
        </p:nvSpPr>
        <p:spPr/>
        <p:txBody>
          <a:bodyPr/>
          <a:lstStyle/>
          <a:p>
            <a:fld id="{F1E336E6-2563-4D02-A39D-1D9A41DE0370}" type="slidenum">
              <a:rPr lang="nl-NL" smtClean="0"/>
              <a:pPr/>
              <a:t>20</a:t>
            </a:fld>
            <a:endParaRPr lang="nl-NL" dirty="0"/>
          </a:p>
        </p:txBody>
      </p:sp>
      <p:sp>
        <p:nvSpPr>
          <p:cNvPr id="4" name="Toelichting met PIJL-OMLAAG 3"/>
          <p:cNvSpPr/>
          <p:nvPr/>
        </p:nvSpPr>
        <p:spPr>
          <a:xfrm>
            <a:off x="1977058" y="1215556"/>
            <a:ext cx="3816424" cy="2024105"/>
          </a:xfrm>
          <a:prstGeom prst="downArrow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5" name="Toelichting met PIJL-OMHOOG 4"/>
          <p:cNvSpPr/>
          <p:nvPr/>
        </p:nvSpPr>
        <p:spPr>
          <a:xfrm>
            <a:off x="1979712" y="4077071"/>
            <a:ext cx="3813770" cy="2376265"/>
          </a:xfrm>
          <a:prstGeom prst="upArrowCallou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6" name="Tekstvak 5"/>
          <p:cNvSpPr txBox="1"/>
          <p:nvPr/>
        </p:nvSpPr>
        <p:spPr>
          <a:xfrm>
            <a:off x="2446437" y="1215556"/>
            <a:ext cx="3240360" cy="400110"/>
          </a:xfrm>
          <a:prstGeom prst="rect">
            <a:avLst/>
          </a:prstGeom>
          <a:noFill/>
        </p:spPr>
        <p:txBody>
          <a:bodyPr wrap="square" rtlCol="0">
            <a:spAutoFit/>
          </a:bodyPr>
          <a:lstStyle/>
          <a:p>
            <a:r>
              <a:rPr lang="nl-NL" sz="2000" b="1" dirty="0"/>
              <a:t>Inkomsten in 2025:</a:t>
            </a:r>
          </a:p>
        </p:txBody>
      </p:sp>
      <p:sp>
        <p:nvSpPr>
          <p:cNvPr id="8" name="Tekstvak 7"/>
          <p:cNvSpPr txBox="1"/>
          <p:nvPr/>
        </p:nvSpPr>
        <p:spPr>
          <a:xfrm>
            <a:off x="2086397" y="4949098"/>
            <a:ext cx="3600400" cy="646331"/>
          </a:xfrm>
          <a:prstGeom prst="rect">
            <a:avLst/>
          </a:prstGeom>
          <a:noFill/>
        </p:spPr>
        <p:txBody>
          <a:bodyPr wrap="square" rtlCol="0">
            <a:spAutoFit/>
          </a:bodyPr>
          <a:lstStyle/>
          <a:p>
            <a:r>
              <a:rPr lang="nl-NL" b="1" dirty="0"/>
              <a:t>Jaarlijkse kosten in 2025:</a:t>
            </a:r>
          </a:p>
          <a:p>
            <a:pPr marL="285750" indent="-285750">
              <a:buFontTx/>
              <a:buChar char="-"/>
            </a:pPr>
            <a:endParaRPr lang="nl-NL" b="1" dirty="0"/>
          </a:p>
        </p:txBody>
      </p:sp>
      <p:sp>
        <p:nvSpPr>
          <p:cNvPr id="9" name="Tekstvak 8"/>
          <p:cNvSpPr txBox="1"/>
          <p:nvPr/>
        </p:nvSpPr>
        <p:spPr>
          <a:xfrm>
            <a:off x="405880" y="6400492"/>
            <a:ext cx="8280920" cy="400110"/>
          </a:xfrm>
          <a:prstGeom prst="rect">
            <a:avLst/>
          </a:prstGeom>
          <a:noFill/>
        </p:spPr>
        <p:txBody>
          <a:bodyPr wrap="square" rtlCol="0">
            <a:spAutoFit/>
          </a:bodyPr>
          <a:lstStyle/>
          <a:p>
            <a:r>
              <a:rPr lang="nl-NL" sz="2000" dirty="0"/>
              <a:t>Randvoorwaarden voor een vitale, aantrekkelijke en toekomstbestendige PGA. </a:t>
            </a:r>
          </a:p>
        </p:txBody>
      </p:sp>
      <p:sp>
        <p:nvSpPr>
          <p:cNvPr id="13" name="Tekstvak 12">
            <a:extLst>
              <a:ext uri="{FF2B5EF4-FFF2-40B4-BE49-F238E27FC236}">
                <a16:creationId xmlns:a16="http://schemas.microsoft.com/office/drawing/2014/main" id="{4FCDE0A8-7549-4748-B733-104D6D930175}"/>
              </a:ext>
            </a:extLst>
          </p:cNvPr>
          <p:cNvSpPr txBox="1"/>
          <p:nvPr/>
        </p:nvSpPr>
        <p:spPr>
          <a:xfrm>
            <a:off x="1912907" y="3416684"/>
            <a:ext cx="4608512" cy="400110"/>
          </a:xfrm>
          <a:prstGeom prst="rect">
            <a:avLst/>
          </a:prstGeom>
          <a:noFill/>
        </p:spPr>
        <p:txBody>
          <a:bodyPr wrap="square" rtlCol="0">
            <a:spAutoFit/>
          </a:bodyPr>
          <a:lstStyle/>
          <a:p>
            <a:r>
              <a:rPr lang="nl-NL" sz="2000" b="1" dirty="0"/>
              <a:t>Ruimte voor verschillende stromingen</a:t>
            </a:r>
          </a:p>
        </p:txBody>
      </p:sp>
      <p:sp>
        <p:nvSpPr>
          <p:cNvPr id="14" name="Pijl: rechts 13">
            <a:extLst>
              <a:ext uri="{FF2B5EF4-FFF2-40B4-BE49-F238E27FC236}">
                <a16:creationId xmlns:a16="http://schemas.microsoft.com/office/drawing/2014/main" id="{9AE80467-37A6-47B2-B986-ECA481FFE21F}"/>
              </a:ext>
            </a:extLst>
          </p:cNvPr>
          <p:cNvSpPr/>
          <p:nvPr/>
        </p:nvSpPr>
        <p:spPr>
          <a:xfrm>
            <a:off x="6084168" y="3578333"/>
            <a:ext cx="437251" cy="1569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5" name="Pijl: rechts 14">
            <a:extLst>
              <a:ext uri="{FF2B5EF4-FFF2-40B4-BE49-F238E27FC236}">
                <a16:creationId xmlns:a16="http://schemas.microsoft.com/office/drawing/2014/main" id="{2FBE8970-7F28-44AC-AE81-3F777B0D0753}"/>
              </a:ext>
            </a:extLst>
          </p:cNvPr>
          <p:cNvSpPr/>
          <p:nvPr/>
        </p:nvSpPr>
        <p:spPr>
          <a:xfrm flipH="1">
            <a:off x="1469821" y="3546975"/>
            <a:ext cx="443086" cy="1569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38266512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tx2"/>
                </a:solidFill>
              </a:rPr>
              <a:t>Voorgenomen besluit AK  -1-</a:t>
            </a:r>
          </a:p>
        </p:txBody>
      </p:sp>
      <p:sp>
        <p:nvSpPr>
          <p:cNvPr id="7" name="Tijdelijke aanduiding voor dianummer 6"/>
          <p:cNvSpPr>
            <a:spLocks noGrp="1"/>
          </p:cNvSpPr>
          <p:nvPr>
            <p:ph type="sldNum" sz="quarter" idx="12"/>
          </p:nvPr>
        </p:nvSpPr>
        <p:spPr/>
        <p:txBody>
          <a:bodyPr/>
          <a:lstStyle/>
          <a:p>
            <a:fld id="{F1E336E6-2563-4D02-A39D-1D9A41DE0370}" type="slidenum">
              <a:rPr lang="nl-NL" smtClean="0"/>
              <a:pPr/>
              <a:t>21</a:t>
            </a:fld>
            <a:endParaRPr lang="nl-NL" dirty="0"/>
          </a:p>
        </p:txBody>
      </p:sp>
      <p:sp>
        <p:nvSpPr>
          <p:cNvPr id="4" name="Toelichting met PIJL-OMLAAG 3"/>
          <p:cNvSpPr/>
          <p:nvPr/>
        </p:nvSpPr>
        <p:spPr>
          <a:xfrm>
            <a:off x="1977058" y="1215556"/>
            <a:ext cx="3816424" cy="2024105"/>
          </a:xfrm>
          <a:prstGeom prst="downArrowCallou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5" name="Toelichting met PIJL-OMHOOG 4"/>
          <p:cNvSpPr/>
          <p:nvPr/>
        </p:nvSpPr>
        <p:spPr>
          <a:xfrm>
            <a:off x="1979712" y="4077071"/>
            <a:ext cx="3813770" cy="2376265"/>
          </a:xfrm>
          <a:prstGeom prst="upArrowCallou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6" name="Tekstvak 5"/>
          <p:cNvSpPr txBox="1"/>
          <p:nvPr/>
        </p:nvSpPr>
        <p:spPr>
          <a:xfrm>
            <a:off x="2446437" y="1215556"/>
            <a:ext cx="3240360" cy="400110"/>
          </a:xfrm>
          <a:prstGeom prst="rect">
            <a:avLst/>
          </a:prstGeom>
          <a:noFill/>
        </p:spPr>
        <p:txBody>
          <a:bodyPr wrap="square" rtlCol="0">
            <a:spAutoFit/>
          </a:bodyPr>
          <a:lstStyle/>
          <a:p>
            <a:r>
              <a:rPr lang="nl-NL" sz="2000" b="1" dirty="0"/>
              <a:t>Inkomsten in 2025:</a:t>
            </a:r>
          </a:p>
        </p:txBody>
      </p:sp>
      <p:sp>
        <p:nvSpPr>
          <p:cNvPr id="8" name="Tekstvak 7"/>
          <p:cNvSpPr txBox="1"/>
          <p:nvPr/>
        </p:nvSpPr>
        <p:spPr>
          <a:xfrm>
            <a:off x="2086397" y="4949098"/>
            <a:ext cx="3600400" cy="646331"/>
          </a:xfrm>
          <a:prstGeom prst="rect">
            <a:avLst/>
          </a:prstGeom>
          <a:noFill/>
        </p:spPr>
        <p:txBody>
          <a:bodyPr wrap="square" rtlCol="0">
            <a:spAutoFit/>
          </a:bodyPr>
          <a:lstStyle/>
          <a:p>
            <a:r>
              <a:rPr lang="nl-NL" b="1" dirty="0"/>
              <a:t>Jaarlijkse kosten in 2025:</a:t>
            </a:r>
          </a:p>
          <a:p>
            <a:pPr marL="285750" indent="-285750">
              <a:buFontTx/>
              <a:buChar char="-"/>
            </a:pPr>
            <a:endParaRPr lang="nl-NL" b="1" dirty="0"/>
          </a:p>
        </p:txBody>
      </p:sp>
      <p:sp>
        <p:nvSpPr>
          <p:cNvPr id="9" name="Tekstvak 8"/>
          <p:cNvSpPr txBox="1"/>
          <p:nvPr/>
        </p:nvSpPr>
        <p:spPr>
          <a:xfrm>
            <a:off x="405880" y="6400492"/>
            <a:ext cx="8280920" cy="400110"/>
          </a:xfrm>
          <a:prstGeom prst="rect">
            <a:avLst/>
          </a:prstGeom>
          <a:noFill/>
        </p:spPr>
        <p:txBody>
          <a:bodyPr wrap="square" rtlCol="0">
            <a:spAutoFit/>
          </a:bodyPr>
          <a:lstStyle/>
          <a:p>
            <a:r>
              <a:rPr lang="nl-NL" sz="2000" dirty="0"/>
              <a:t>Randvoorwaarden voor een vitale, aantrekkelijke en toekomstbestendige PGA. </a:t>
            </a:r>
          </a:p>
        </p:txBody>
      </p:sp>
      <p:sp>
        <p:nvSpPr>
          <p:cNvPr id="12" name="Ovaal 11">
            <a:extLst>
              <a:ext uri="{FF2B5EF4-FFF2-40B4-BE49-F238E27FC236}">
                <a16:creationId xmlns:a16="http://schemas.microsoft.com/office/drawing/2014/main" id="{203C6A84-8F8D-4985-A3E0-982A0ABBFA77}"/>
              </a:ext>
            </a:extLst>
          </p:cNvPr>
          <p:cNvSpPr/>
          <p:nvPr/>
        </p:nvSpPr>
        <p:spPr>
          <a:xfrm>
            <a:off x="1259632" y="3263409"/>
            <a:ext cx="5400600" cy="786752"/>
          </a:xfrm>
          <a:prstGeom prst="ellipse">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3" name="Tekstvak 12">
            <a:extLst>
              <a:ext uri="{FF2B5EF4-FFF2-40B4-BE49-F238E27FC236}">
                <a16:creationId xmlns:a16="http://schemas.microsoft.com/office/drawing/2014/main" id="{4FCDE0A8-7549-4748-B733-104D6D930175}"/>
              </a:ext>
            </a:extLst>
          </p:cNvPr>
          <p:cNvSpPr txBox="1"/>
          <p:nvPr/>
        </p:nvSpPr>
        <p:spPr>
          <a:xfrm>
            <a:off x="1912907" y="3416684"/>
            <a:ext cx="4608512" cy="400110"/>
          </a:xfrm>
          <a:prstGeom prst="rect">
            <a:avLst/>
          </a:prstGeom>
          <a:noFill/>
        </p:spPr>
        <p:txBody>
          <a:bodyPr wrap="square" rtlCol="0">
            <a:spAutoFit/>
          </a:bodyPr>
          <a:lstStyle/>
          <a:p>
            <a:r>
              <a:rPr lang="nl-NL" sz="2000" b="1" dirty="0"/>
              <a:t>Ruimte voor verschillende stromingen</a:t>
            </a:r>
          </a:p>
        </p:txBody>
      </p:sp>
      <p:sp>
        <p:nvSpPr>
          <p:cNvPr id="14" name="Pijl: rechts 13">
            <a:extLst>
              <a:ext uri="{FF2B5EF4-FFF2-40B4-BE49-F238E27FC236}">
                <a16:creationId xmlns:a16="http://schemas.microsoft.com/office/drawing/2014/main" id="{9AE80467-37A6-47B2-B986-ECA481FFE21F}"/>
              </a:ext>
            </a:extLst>
          </p:cNvPr>
          <p:cNvSpPr/>
          <p:nvPr/>
        </p:nvSpPr>
        <p:spPr>
          <a:xfrm>
            <a:off x="6084168" y="3578333"/>
            <a:ext cx="437251" cy="1569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
        <p:nvSpPr>
          <p:cNvPr id="15" name="Pijl: rechts 14">
            <a:extLst>
              <a:ext uri="{FF2B5EF4-FFF2-40B4-BE49-F238E27FC236}">
                <a16:creationId xmlns:a16="http://schemas.microsoft.com/office/drawing/2014/main" id="{2FBE8970-7F28-44AC-AE81-3F777B0D0753}"/>
              </a:ext>
            </a:extLst>
          </p:cNvPr>
          <p:cNvSpPr/>
          <p:nvPr/>
        </p:nvSpPr>
        <p:spPr>
          <a:xfrm flipH="1">
            <a:off x="1469821" y="3546975"/>
            <a:ext cx="443086" cy="156903"/>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228554424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tx2"/>
                </a:solidFill>
              </a:rPr>
              <a:t>Voorgenomen besluit AK  -2-</a:t>
            </a:r>
          </a:p>
        </p:txBody>
      </p:sp>
      <p:sp>
        <p:nvSpPr>
          <p:cNvPr id="3" name="Tijdelijke aanduiding voor inhoud 2"/>
          <p:cNvSpPr>
            <a:spLocks noGrp="1"/>
          </p:cNvSpPr>
          <p:nvPr>
            <p:ph idx="1"/>
          </p:nvPr>
        </p:nvSpPr>
        <p:spPr>
          <a:xfrm>
            <a:off x="457200" y="1600201"/>
            <a:ext cx="8229600" cy="4133056"/>
          </a:xfrm>
        </p:spPr>
        <p:txBody>
          <a:bodyPr>
            <a:normAutofit fontScale="70000" lnSpcReduction="20000"/>
          </a:bodyPr>
          <a:lstStyle/>
          <a:p>
            <a:pPr marL="571500" indent="-571500">
              <a:buFont typeface="+mj-lt"/>
              <a:buAutoNum type="romanUcPeriod" startAt="2"/>
            </a:pPr>
            <a:r>
              <a:rPr lang="nl-NL" sz="3500" dirty="0"/>
              <a:t>Om deze vitale en aantrekkelijke PGA te realiseren wordt een projectteam ingesteld:</a:t>
            </a:r>
          </a:p>
          <a:p>
            <a:pPr lvl="1"/>
            <a:r>
              <a:rPr lang="nl-NL" dirty="0"/>
              <a:t>Projectleider: Jan Boer van Kerkvitaal. </a:t>
            </a:r>
          </a:p>
          <a:p>
            <a:pPr lvl="1"/>
            <a:r>
              <a:rPr lang="nl-NL" dirty="0"/>
              <a:t>PGA-breed worden Themagroepen ingesteld voor de definiëring en invulling van:</a:t>
            </a:r>
          </a:p>
          <a:p>
            <a:pPr marL="457200" lvl="1" indent="0">
              <a:buNone/>
            </a:pPr>
            <a:endParaRPr lang="nl-NL" dirty="0"/>
          </a:p>
          <a:p>
            <a:pPr lvl="2"/>
            <a:r>
              <a:rPr lang="nl-NL" sz="3200" dirty="0"/>
              <a:t>Identiteit &amp; pluriformiteit / Vieren (liturgie) </a:t>
            </a:r>
          </a:p>
          <a:p>
            <a:pPr lvl="2"/>
            <a:r>
              <a:rPr lang="nl-NL" sz="3200" dirty="0"/>
              <a:t>Pastoraat / Dienen (missionair en diaconaal) </a:t>
            </a:r>
          </a:p>
          <a:p>
            <a:pPr lvl="2"/>
            <a:r>
              <a:rPr lang="nl-NL" sz="3200" dirty="0"/>
              <a:t>Jeugd- en Jongvolwassenenbeleid</a:t>
            </a:r>
          </a:p>
          <a:p>
            <a:pPr lvl="2"/>
            <a:r>
              <a:rPr lang="nl-NL" sz="3200" dirty="0"/>
              <a:t>Gemeenteopbouw en Leren</a:t>
            </a:r>
          </a:p>
          <a:p>
            <a:pPr lvl="2"/>
            <a:r>
              <a:rPr lang="nl-NL" sz="3200" dirty="0"/>
              <a:t>Onderdak </a:t>
            </a:r>
          </a:p>
          <a:p>
            <a:pPr lvl="2"/>
            <a:r>
              <a:rPr lang="nl-NL" sz="3200" dirty="0"/>
              <a:t>Bestuur en ondersteuning</a:t>
            </a:r>
          </a:p>
        </p:txBody>
      </p:sp>
      <p:sp>
        <p:nvSpPr>
          <p:cNvPr id="7" name="Tijdelijke aanduiding voor dianummer 6"/>
          <p:cNvSpPr>
            <a:spLocks noGrp="1"/>
          </p:cNvSpPr>
          <p:nvPr>
            <p:ph type="sldNum" sz="quarter" idx="12"/>
          </p:nvPr>
        </p:nvSpPr>
        <p:spPr/>
        <p:txBody>
          <a:bodyPr/>
          <a:lstStyle/>
          <a:p>
            <a:fld id="{F1E336E6-2563-4D02-A39D-1D9A41DE0370}" type="slidenum">
              <a:rPr lang="nl-NL" smtClean="0"/>
              <a:pPr/>
              <a:t>22</a:t>
            </a:fld>
            <a:endParaRPr lang="nl-NL" dirty="0"/>
          </a:p>
        </p:txBody>
      </p:sp>
    </p:spTree>
    <p:extLst>
      <p:ext uri="{BB962C8B-B14F-4D97-AF65-F5344CB8AC3E}">
        <p14:creationId xmlns:p14="http://schemas.microsoft.com/office/powerpoint/2010/main" val="4219817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hthoek 3">
            <a:extLst>
              <a:ext uri="{FF2B5EF4-FFF2-40B4-BE49-F238E27FC236}">
                <a16:creationId xmlns:a16="http://schemas.microsoft.com/office/drawing/2014/main" id="{AF2029BB-2C63-452D-82EA-DA47B563CE4F}"/>
              </a:ext>
            </a:extLst>
          </p:cNvPr>
          <p:cNvSpPr/>
          <p:nvPr/>
        </p:nvSpPr>
        <p:spPr>
          <a:xfrm>
            <a:off x="356617" y="957200"/>
            <a:ext cx="5536196" cy="1732658"/>
          </a:xfrm>
          <a:prstGeom prst="rect">
            <a:avLst/>
          </a:prstGeom>
          <a:effectLst/>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defTabSz="685800"/>
            <a:r>
              <a:rPr lang="nl-NL" sz="1350" dirty="0">
                <a:solidFill>
                  <a:prstClr val="white"/>
                </a:solidFill>
                <a:latin typeface="Calibri" panose="020F0502020204030204"/>
              </a:rPr>
              <a:t>                                                                          </a:t>
            </a:r>
            <a:r>
              <a:rPr lang="nl-NL" b="1" dirty="0">
                <a:solidFill>
                  <a:prstClr val="white"/>
                </a:solidFill>
                <a:latin typeface="Calibri" panose="020F0502020204030204"/>
              </a:rPr>
              <a:t>Algemene Kerkenraad</a:t>
            </a:r>
          </a:p>
          <a:p>
            <a:pPr algn="ctr" defTabSz="685800"/>
            <a:r>
              <a:rPr lang="nl-NL" sz="1350" dirty="0">
                <a:solidFill>
                  <a:prstClr val="white"/>
                </a:solidFill>
                <a:latin typeface="Calibri" panose="020F0502020204030204"/>
              </a:rPr>
              <a:t>                                                                                </a:t>
            </a:r>
            <a:r>
              <a:rPr lang="nl-NL" dirty="0">
                <a:solidFill>
                  <a:prstClr val="white"/>
                </a:solidFill>
                <a:latin typeface="Calibri" panose="020F0502020204030204"/>
              </a:rPr>
              <a:t>Projecteigenaar</a:t>
            </a:r>
          </a:p>
          <a:p>
            <a:pPr algn="ctr" defTabSz="685800"/>
            <a:endParaRPr lang="nl-NL" sz="1350" dirty="0">
              <a:solidFill>
                <a:prstClr val="white"/>
              </a:solidFill>
              <a:latin typeface="Calibri" panose="020F0502020204030204"/>
            </a:endParaRPr>
          </a:p>
          <a:p>
            <a:pPr algn="ctr" defTabSz="685800"/>
            <a:endParaRPr lang="nl-NL" sz="1350" dirty="0">
              <a:solidFill>
                <a:prstClr val="white"/>
              </a:solidFill>
              <a:latin typeface="Calibri" panose="020F0502020204030204"/>
            </a:endParaRPr>
          </a:p>
        </p:txBody>
      </p:sp>
      <p:sp>
        <p:nvSpPr>
          <p:cNvPr id="5" name="Rechthoek: afgeronde hoeken 4">
            <a:extLst>
              <a:ext uri="{FF2B5EF4-FFF2-40B4-BE49-F238E27FC236}">
                <a16:creationId xmlns:a16="http://schemas.microsoft.com/office/drawing/2014/main" id="{49A85E48-154D-4F99-B9D4-AE585DAE1D00}"/>
              </a:ext>
            </a:extLst>
          </p:cNvPr>
          <p:cNvSpPr/>
          <p:nvPr/>
        </p:nvSpPr>
        <p:spPr>
          <a:xfrm>
            <a:off x="117423" y="1030537"/>
            <a:ext cx="3098979" cy="1205171"/>
          </a:xfrm>
          <a:prstGeom prst="roundRect">
            <a:avLst/>
          </a:prstGeom>
        </p:spPr>
        <p:style>
          <a:lnRef idx="2">
            <a:schemeClr val="accent4">
              <a:shade val="50000"/>
            </a:schemeClr>
          </a:lnRef>
          <a:fillRef idx="1">
            <a:schemeClr val="accent4"/>
          </a:fillRef>
          <a:effectRef idx="0">
            <a:schemeClr val="accent4"/>
          </a:effectRef>
          <a:fontRef idx="minor">
            <a:schemeClr val="lt1"/>
          </a:fontRef>
        </p:style>
        <p:txBody>
          <a:bodyPr rtlCol="0" anchor="ctr"/>
          <a:lstStyle/>
          <a:p>
            <a:pPr algn="ctr" defTabSz="685800"/>
            <a:r>
              <a:rPr lang="nl-NL" b="1" dirty="0">
                <a:solidFill>
                  <a:prstClr val="white"/>
                </a:solidFill>
                <a:latin typeface="Calibri" panose="020F0502020204030204"/>
              </a:rPr>
              <a:t>College van Kerkrentmeesters</a:t>
            </a:r>
          </a:p>
          <a:p>
            <a:pPr algn="ctr" defTabSz="685800"/>
            <a:endParaRPr lang="nl-NL" sz="1350" b="1" dirty="0">
              <a:solidFill>
                <a:prstClr val="white"/>
              </a:solidFill>
              <a:latin typeface="Calibri" panose="020F0502020204030204"/>
            </a:endParaRPr>
          </a:p>
          <a:p>
            <a:pPr algn="ctr" defTabSz="685800"/>
            <a:endParaRPr lang="nl-NL" sz="1350" b="1" dirty="0">
              <a:solidFill>
                <a:prstClr val="white"/>
              </a:solidFill>
              <a:latin typeface="Calibri" panose="020F0502020204030204"/>
            </a:endParaRPr>
          </a:p>
        </p:txBody>
      </p:sp>
      <p:sp>
        <p:nvSpPr>
          <p:cNvPr id="6" name="Tekstvak 5">
            <a:extLst>
              <a:ext uri="{FF2B5EF4-FFF2-40B4-BE49-F238E27FC236}">
                <a16:creationId xmlns:a16="http://schemas.microsoft.com/office/drawing/2014/main" id="{4BE1CA6C-65C4-47A4-B43A-9864D1B7456D}"/>
              </a:ext>
            </a:extLst>
          </p:cNvPr>
          <p:cNvSpPr txBox="1"/>
          <p:nvPr/>
        </p:nvSpPr>
        <p:spPr>
          <a:xfrm>
            <a:off x="468898" y="2104722"/>
            <a:ext cx="2295557" cy="507831"/>
          </a:xfrm>
          <a:prstGeom prst="rect">
            <a:avLst/>
          </a:prstGeom>
          <a:noFill/>
        </p:spPr>
        <p:txBody>
          <a:bodyPr wrap="square" rtlCol="0">
            <a:spAutoFit/>
          </a:bodyPr>
          <a:lstStyle/>
          <a:p>
            <a:pPr defTabSz="685800"/>
            <a:endParaRPr lang="nl-NL" sz="1350" dirty="0">
              <a:solidFill>
                <a:prstClr val="black"/>
              </a:solidFill>
              <a:latin typeface="Calibri" panose="020F0502020204030204"/>
            </a:endParaRPr>
          </a:p>
          <a:p>
            <a:pPr defTabSz="685800"/>
            <a:r>
              <a:rPr lang="nl-NL" sz="1350" b="1" dirty="0">
                <a:solidFill>
                  <a:prstClr val="black"/>
                </a:solidFill>
                <a:latin typeface="Calibri" panose="020F0502020204030204"/>
              </a:rPr>
              <a:t>Moderamen AK</a:t>
            </a:r>
          </a:p>
        </p:txBody>
      </p:sp>
      <p:sp>
        <p:nvSpPr>
          <p:cNvPr id="7" name="Tekstvak 6">
            <a:extLst>
              <a:ext uri="{FF2B5EF4-FFF2-40B4-BE49-F238E27FC236}">
                <a16:creationId xmlns:a16="http://schemas.microsoft.com/office/drawing/2014/main" id="{A02DD9EF-DB20-404D-B25E-57923D53FBC5}"/>
              </a:ext>
            </a:extLst>
          </p:cNvPr>
          <p:cNvSpPr txBox="1"/>
          <p:nvPr/>
        </p:nvSpPr>
        <p:spPr>
          <a:xfrm>
            <a:off x="468898" y="1860258"/>
            <a:ext cx="1460693" cy="300082"/>
          </a:xfrm>
          <a:prstGeom prst="rect">
            <a:avLst/>
          </a:prstGeom>
          <a:noFill/>
        </p:spPr>
        <p:txBody>
          <a:bodyPr wrap="square" rtlCol="0">
            <a:spAutoFit/>
          </a:bodyPr>
          <a:lstStyle/>
          <a:p>
            <a:pPr defTabSz="685800"/>
            <a:r>
              <a:rPr lang="nl-NL" sz="1350" b="1" dirty="0">
                <a:solidFill>
                  <a:prstClr val="black"/>
                </a:solidFill>
                <a:latin typeface="Calibri" panose="020F0502020204030204"/>
              </a:rPr>
              <a:t>Moderamen CvK</a:t>
            </a:r>
          </a:p>
        </p:txBody>
      </p:sp>
      <p:sp>
        <p:nvSpPr>
          <p:cNvPr id="8" name="Ovaal 7">
            <a:extLst>
              <a:ext uri="{FF2B5EF4-FFF2-40B4-BE49-F238E27FC236}">
                <a16:creationId xmlns:a16="http://schemas.microsoft.com/office/drawing/2014/main" id="{14A3504D-2B2E-4DA1-B052-1AEC9A9305DB}"/>
              </a:ext>
            </a:extLst>
          </p:cNvPr>
          <p:cNvSpPr/>
          <p:nvPr/>
        </p:nvSpPr>
        <p:spPr>
          <a:xfrm>
            <a:off x="235944" y="3034239"/>
            <a:ext cx="1255240" cy="3707129"/>
          </a:xfrm>
          <a:prstGeom prst="ellipse">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nl-NL" sz="1350" b="1" dirty="0">
              <a:solidFill>
                <a:prstClr val="black"/>
              </a:solidFill>
              <a:latin typeface="Calibri" panose="020F0502020204030204"/>
            </a:endParaRPr>
          </a:p>
          <a:p>
            <a:pPr defTabSz="685800"/>
            <a:r>
              <a:rPr lang="nl-NL" sz="1350" b="1" dirty="0">
                <a:solidFill>
                  <a:schemeClr val="bg1"/>
                </a:solidFill>
                <a:latin typeface="Calibri" panose="020F0502020204030204"/>
              </a:rPr>
              <a:t>Project</a:t>
            </a:r>
            <a:r>
              <a:rPr lang="nl-NL" sz="1350" b="1" dirty="0">
                <a:solidFill>
                  <a:prstClr val="black"/>
                </a:solidFill>
                <a:latin typeface="Calibri" panose="020F0502020204030204"/>
              </a:rPr>
              <a:t>               </a:t>
            </a:r>
          </a:p>
          <a:p>
            <a:pPr defTabSz="685800"/>
            <a:r>
              <a:rPr lang="nl-NL" sz="1350" b="1" dirty="0">
                <a:solidFill>
                  <a:schemeClr val="bg1"/>
                </a:solidFill>
                <a:latin typeface="Calibri" panose="020F0502020204030204"/>
              </a:rPr>
              <a:t>team</a:t>
            </a:r>
            <a:r>
              <a:rPr lang="nl-NL" sz="1350" b="1" dirty="0">
                <a:solidFill>
                  <a:prstClr val="black"/>
                </a:solidFill>
                <a:latin typeface="Calibri" panose="020F0502020204030204"/>
              </a:rPr>
              <a:t>       .</a:t>
            </a:r>
            <a:endParaRPr lang="nl-NL" sz="1350" b="1" dirty="0">
              <a:solidFill>
                <a:prstClr val="white"/>
              </a:solidFill>
              <a:latin typeface="Calibri" panose="020F0502020204030204"/>
            </a:endParaRPr>
          </a:p>
        </p:txBody>
      </p:sp>
      <p:sp>
        <p:nvSpPr>
          <p:cNvPr id="9" name="Rechthoek 8">
            <a:extLst>
              <a:ext uri="{FF2B5EF4-FFF2-40B4-BE49-F238E27FC236}">
                <a16:creationId xmlns:a16="http://schemas.microsoft.com/office/drawing/2014/main" id="{BB11970C-FB58-492E-B81F-3BAB2507F088}"/>
              </a:ext>
            </a:extLst>
          </p:cNvPr>
          <p:cNvSpPr/>
          <p:nvPr/>
        </p:nvSpPr>
        <p:spPr>
          <a:xfrm>
            <a:off x="355936" y="1756193"/>
            <a:ext cx="1510144" cy="1871610"/>
          </a:xfrm>
          <a:prstGeom prst="rect">
            <a:avLst/>
          </a:prstGeom>
          <a:solidFill>
            <a:schemeClr val="accent1">
              <a:alpha val="22000"/>
            </a:schemeClr>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endParaRPr lang="nl-NL" sz="1350" dirty="0">
              <a:solidFill>
                <a:prstClr val="white"/>
              </a:solidFill>
              <a:latin typeface="Calibri" panose="020F0502020204030204"/>
            </a:endParaRPr>
          </a:p>
          <a:p>
            <a:pPr algn="ctr" defTabSz="685800"/>
            <a:endParaRPr lang="nl-NL" sz="1350" dirty="0">
              <a:solidFill>
                <a:prstClr val="white"/>
              </a:solidFill>
              <a:latin typeface="Calibri" panose="020F0502020204030204"/>
            </a:endParaRPr>
          </a:p>
          <a:p>
            <a:pPr algn="ctr" defTabSz="685800"/>
            <a:endParaRPr lang="nl-NL" sz="1350" b="1" dirty="0">
              <a:solidFill>
                <a:srgbClr val="FF0000"/>
              </a:solidFill>
              <a:latin typeface="Calibri" panose="020F0502020204030204"/>
            </a:endParaRPr>
          </a:p>
          <a:p>
            <a:pPr algn="ctr" defTabSz="685800"/>
            <a:endParaRPr lang="nl-NL" sz="1350" b="1" dirty="0">
              <a:solidFill>
                <a:srgbClr val="FF0000"/>
              </a:solidFill>
              <a:latin typeface="Calibri" panose="020F0502020204030204"/>
            </a:endParaRPr>
          </a:p>
          <a:p>
            <a:pPr algn="ctr" defTabSz="685800"/>
            <a:r>
              <a:rPr lang="nl-NL" b="1" dirty="0">
                <a:solidFill>
                  <a:srgbClr val="FF0000"/>
                </a:solidFill>
                <a:latin typeface="Calibri" panose="020F0502020204030204"/>
              </a:rPr>
              <a:t>Stuurgroep</a:t>
            </a:r>
            <a:endParaRPr lang="nl-NL" dirty="0">
              <a:solidFill>
                <a:prstClr val="white"/>
              </a:solidFill>
              <a:latin typeface="Calibri" panose="020F0502020204030204"/>
            </a:endParaRPr>
          </a:p>
          <a:p>
            <a:pPr algn="ctr" defTabSz="685800"/>
            <a:endParaRPr lang="nl-NL" sz="1350" b="1" dirty="0">
              <a:solidFill>
                <a:schemeClr val="bg1"/>
              </a:solidFill>
              <a:latin typeface="Calibri" panose="020F0502020204030204"/>
            </a:endParaRPr>
          </a:p>
          <a:p>
            <a:pPr algn="ctr" defTabSz="685800"/>
            <a:r>
              <a:rPr lang="nl-NL" sz="1350" b="1" dirty="0">
                <a:solidFill>
                  <a:schemeClr val="bg1"/>
                </a:solidFill>
                <a:latin typeface="Calibri" panose="020F0502020204030204"/>
              </a:rPr>
              <a:t>Jan       .     </a:t>
            </a:r>
          </a:p>
          <a:p>
            <a:pPr algn="ctr" defTabSz="685800"/>
            <a:r>
              <a:rPr lang="nl-NL" sz="1350" b="1" dirty="0">
                <a:solidFill>
                  <a:schemeClr val="bg1"/>
                </a:solidFill>
                <a:latin typeface="Calibri" panose="020F0502020204030204"/>
              </a:rPr>
              <a:t>  Boer       </a:t>
            </a:r>
            <a:r>
              <a:rPr lang="nl-NL" sz="1350" dirty="0">
                <a:solidFill>
                  <a:schemeClr val="bg1"/>
                </a:solidFill>
                <a:latin typeface="Calibri" panose="020F0502020204030204"/>
              </a:rPr>
              <a:t>. </a:t>
            </a:r>
            <a:r>
              <a:rPr lang="nl-NL" sz="1350" dirty="0">
                <a:solidFill>
                  <a:schemeClr val="accent1">
                    <a:lumMod val="75000"/>
                  </a:schemeClr>
                </a:solidFill>
                <a:latin typeface="Calibri" panose="020F0502020204030204"/>
              </a:rPr>
              <a:t> </a:t>
            </a:r>
            <a:r>
              <a:rPr lang="nl-NL" sz="1350" dirty="0">
                <a:solidFill>
                  <a:prstClr val="black"/>
                </a:solidFill>
                <a:latin typeface="Calibri" panose="020F0502020204030204"/>
              </a:rPr>
              <a:t>  </a:t>
            </a:r>
            <a:endParaRPr lang="nl-NL" sz="1350" dirty="0">
              <a:solidFill>
                <a:prstClr val="white"/>
              </a:solidFill>
              <a:latin typeface="Calibri" panose="020F0502020204030204"/>
            </a:endParaRPr>
          </a:p>
        </p:txBody>
      </p:sp>
      <p:sp>
        <p:nvSpPr>
          <p:cNvPr id="11" name="Rechthoek: afgeronde hoeken 10">
            <a:extLst>
              <a:ext uri="{FF2B5EF4-FFF2-40B4-BE49-F238E27FC236}">
                <a16:creationId xmlns:a16="http://schemas.microsoft.com/office/drawing/2014/main" id="{2D26E9D8-4AD3-49CF-BB15-4505E50D760E}"/>
              </a:ext>
            </a:extLst>
          </p:cNvPr>
          <p:cNvSpPr/>
          <p:nvPr/>
        </p:nvSpPr>
        <p:spPr>
          <a:xfrm>
            <a:off x="2817564" y="3541263"/>
            <a:ext cx="936755" cy="3170099"/>
          </a:xfrm>
          <a:prstGeom prst="roundRect">
            <a:avLst/>
          </a:prstGeom>
          <a:solidFill>
            <a:srgbClr val="FFC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350" dirty="0">
                <a:solidFill>
                  <a:prstClr val="black"/>
                </a:solidFill>
                <a:latin typeface="Calibri" panose="020F0502020204030204"/>
              </a:rPr>
              <a:t>De Bleek</a:t>
            </a:r>
          </a:p>
          <a:p>
            <a:pPr algn="ctr" defTabSz="685800"/>
            <a:endParaRPr lang="nl-NL" sz="1350" dirty="0">
              <a:solidFill>
                <a:prstClr val="white"/>
              </a:solidFill>
              <a:latin typeface="Calibri" panose="020F0502020204030204"/>
            </a:endParaRPr>
          </a:p>
          <a:p>
            <a:pPr algn="ctr" defTabSz="685800"/>
            <a:endParaRPr lang="nl-NL" sz="1350" dirty="0">
              <a:solidFill>
                <a:prstClr val="white"/>
              </a:solidFill>
              <a:latin typeface="Calibri" panose="020F0502020204030204"/>
            </a:endParaRPr>
          </a:p>
          <a:p>
            <a:pPr algn="ctr" defTabSz="685800"/>
            <a:endParaRPr lang="nl-NL" sz="1350" dirty="0">
              <a:solidFill>
                <a:prstClr val="white"/>
              </a:solidFill>
              <a:latin typeface="Calibri" panose="020F0502020204030204"/>
            </a:endParaRPr>
          </a:p>
          <a:p>
            <a:pPr algn="ctr" defTabSz="685800"/>
            <a:endParaRPr lang="nl-NL" sz="1350" dirty="0">
              <a:solidFill>
                <a:prstClr val="white"/>
              </a:solidFill>
              <a:latin typeface="Calibri" panose="020F0502020204030204"/>
            </a:endParaRPr>
          </a:p>
          <a:p>
            <a:pPr algn="ctr" defTabSz="685800"/>
            <a:endParaRPr lang="nl-NL" sz="1350" dirty="0">
              <a:solidFill>
                <a:prstClr val="white"/>
              </a:solidFill>
              <a:latin typeface="Calibri" panose="020F0502020204030204"/>
            </a:endParaRPr>
          </a:p>
          <a:p>
            <a:pPr algn="ctr" defTabSz="685800"/>
            <a:endParaRPr lang="nl-NL" sz="1350" dirty="0">
              <a:solidFill>
                <a:prstClr val="white"/>
              </a:solidFill>
              <a:latin typeface="Calibri" panose="020F0502020204030204"/>
            </a:endParaRPr>
          </a:p>
          <a:p>
            <a:pPr algn="ctr" defTabSz="685800"/>
            <a:endParaRPr lang="nl-NL" sz="1350" dirty="0">
              <a:solidFill>
                <a:prstClr val="white"/>
              </a:solidFill>
              <a:latin typeface="Calibri" panose="020F0502020204030204"/>
            </a:endParaRPr>
          </a:p>
          <a:p>
            <a:pPr algn="ctr" defTabSz="685800"/>
            <a:endParaRPr lang="nl-NL" sz="1350" dirty="0">
              <a:solidFill>
                <a:prstClr val="white"/>
              </a:solidFill>
              <a:latin typeface="Calibri" panose="020F0502020204030204"/>
            </a:endParaRPr>
          </a:p>
          <a:p>
            <a:pPr algn="ctr" defTabSz="685800"/>
            <a:endParaRPr lang="nl-NL" sz="1350" dirty="0">
              <a:solidFill>
                <a:prstClr val="white"/>
              </a:solidFill>
              <a:latin typeface="Calibri" panose="020F0502020204030204"/>
            </a:endParaRPr>
          </a:p>
          <a:p>
            <a:pPr algn="ctr" defTabSz="685800"/>
            <a:endParaRPr lang="nl-NL" sz="1350" dirty="0">
              <a:solidFill>
                <a:prstClr val="white"/>
              </a:solidFill>
              <a:latin typeface="Calibri" panose="020F0502020204030204"/>
            </a:endParaRPr>
          </a:p>
          <a:p>
            <a:pPr algn="ctr" defTabSz="685800"/>
            <a:endParaRPr lang="nl-NL" sz="1350" dirty="0">
              <a:solidFill>
                <a:prstClr val="white"/>
              </a:solidFill>
              <a:latin typeface="Calibri" panose="020F0502020204030204"/>
            </a:endParaRPr>
          </a:p>
          <a:p>
            <a:pPr algn="ctr" defTabSz="685800"/>
            <a:endParaRPr lang="nl-NL" sz="1350" dirty="0">
              <a:solidFill>
                <a:prstClr val="white"/>
              </a:solidFill>
              <a:latin typeface="Calibri" panose="020F0502020204030204"/>
            </a:endParaRPr>
          </a:p>
          <a:p>
            <a:pPr algn="ctr" defTabSz="685800"/>
            <a:endParaRPr lang="nl-NL" sz="1350" dirty="0">
              <a:solidFill>
                <a:prstClr val="white"/>
              </a:solidFill>
              <a:latin typeface="Calibri" panose="020F0502020204030204"/>
            </a:endParaRPr>
          </a:p>
          <a:p>
            <a:pPr algn="ctr" defTabSz="685800"/>
            <a:endParaRPr lang="nl-NL" sz="1350" dirty="0">
              <a:solidFill>
                <a:prstClr val="white"/>
              </a:solidFill>
              <a:latin typeface="Calibri" panose="020F0502020204030204"/>
            </a:endParaRPr>
          </a:p>
        </p:txBody>
      </p:sp>
      <p:sp>
        <p:nvSpPr>
          <p:cNvPr id="13" name="Rechthoek: afgeronde hoeken 12">
            <a:extLst>
              <a:ext uri="{FF2B5EF4-FFF2-40B4-BE49-F238E27FC236}">
                <a16:creationId xmlns:a16="http://schemas.microsoft.com/office/drawing/2014/main" id="{1389FCFA-F412-4FED-8E71-1BE431725242}"/>
              </a:ext>
            </a:extLst>
          </p:cNvPr>
          <p:cNvSpPr/>
          <p:nvPr/>
        </p:nvSpPr>
        <p:spPr>
          <a:xfrm>
            <a:off x="3928982" y="3541263"/>
            <a:ext cx="936755" cy="3170099"/>
          </a:xfrm>
          <a:prstGeom prst="roundRect">
            <a:avLst/>
          </a:prstGeom>
          <a:solidFill>
            <a:srgbClr val="FFC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350" dirty="0">
                <a:solidFill>
                  <a:prstClr val="black"/>
                </a:solidFill>
                <a:latin typeface="Calibri" panose="020F0502020204030204"/>
              </a:rPr>
              <a:t>NOACH</a:t>
            </a:r>
          </a:p>
          <a:p>
            <a:pPr algn="ctr" defTabSz="685800"/>
            <a:endParaRPr lang="nl-NL" sz="1350" dirty="0">
              <a:solidFill>
                <a:prstClr val="black"/>
              </a:solidFill>
              <a:latin typeface="Calibri" panose="020F0502020204030204"/>
            </a:endParaRPr>
          </a:p>
          <a:p>
            <a:pPr algn="ctr" defTabSz="685800"/>
            <a:endParaRPr lang="nl-NL" sz="1350" dirty="0">
              <a:solidFill>
                <a:prstClr val="black"/>
              </a:solidFill>
              <a:latin typeface="Calibri" panose="020F0502020204030204"/>
            </a:endParaRPr>
          </a:p>
          <a:p>
            <a:pPr algn="ctr" defTabSz="685800"/>
            <a:endParaRPr lang="nl-NL" sz="1350" dirty="0">
              <a:solidFill>
                <a:prstClr val="black"/>
              </a:solidFill>
              <a:latin typeface="Calibri" panose="020F0502020204030204"/>
            </a:endParaRPr>
          </a:p>
          <a:p>
            <a:pPr algn="ctr" defTabSz="685800"/>
            <a:endParaRPr lang="nl-NL" sz="1350" dirty="0">
              <a:solidFill>
                <a:prstClr val="black"/>
              </a:solidFill>
              <a:latin typeface="Calibri" panose="020F0502020204030204"/>
            </a:endParaRPr>
          </a:p>
          <a:p>
            <a:pPr algn="ctr" defTabSz="685800"/>
            <a:endParaRPr lang="nl-NL" sz="1350" dirty="0">
              <a:solidFill>
                <a:prstClr val="black"/>
              </a:solidFill>
              <a:latin typeface="Calibri" panose="020F0502020204030204"/>
            </a:endParaRPr>
          </a:p>
          <a:p>
            <a:pPr algn="ctr" defTabSz="685800"/>
            <a:endParaRPr lang="nl-NL" sz="1350" dirty="0">
              <a:solidFill>
                <a:prstClr val="black"/>
              </a:solidFill>
              <a:latin typeface="Calibri" panose="020F0502020204030204"/>
            </a:endParaRPr>
          </a:p>
          <a:p>
            <a:pPr algn="ctr" defTabSz="685800"/>
            <a:endParaRPr lang="nl-NL" sz="1350" dirty="0">
              <a:solidFill>
                <a:prstClr val="black"/>
              </a:solidFill>
              <a:latin typeface="Calibri" panose="020F0502020204030204"/>
            </a:endParaRPr>
          </a:p>
          <a:p>
            <a:pPr algn="ctr" defTabSz="685800"/>
            <a:endParaRPr lang="nl-NL" sz="1350" dirty="0">
              <a:solidFill>
                <a:prstClr val="black"/>
              </a:solidFill>
              <a:latin typeface="Calibri" panose="020F0502020204030204"/>
            </a:endParaRPr>
          </a:p>
          <a:p>
            <a:pPr algn="ctr" defTabSz="685800"/>
            <a:endParaRPr lang="nl-NL" sz="1350" dirty="0">
              <a:solidFill>
                <a:prstClr val="black"/>
              </a:solidFill>
              <a:latin typeface="Calibri" panose="020F0502020204030204"/>
            </a:endParaRPr>
          </a:p>
          <a:p>
            <a:pPr algn="ctr" defTabSz="685800"/>
            <a:endParaRPr lang="nl-NL" sz="1350" dirty="0">
              <a:solidFill>
                <a:prstClr val="black"/>
              </a:solidFill>
              <a:latin typeface="Calibri" panose="020F0502020204030204"/>
            </a:endParaRPr>
          </a:p>
          <a:p>
            <a:pPr algn="ctr" defTabSz="685800"/>
            <a:endParaRPr lang="nl-NL" sz="1350" dirty="0">
              <a:solidFill>
                <a:prstClr val="white"/>
              </a:solidFill>
              <a:latin typeface="Calibri" panose="020F0502020204030204"/>
            </a:endParaRPr>
          </a:p>
          <a:p>
            <a:pPr algn="ctr" defTabSz="685800"/>
            <a:endParaRPr lang="nl-NL" sz="1350" dirty="0">
              <a:solidFill>
                <a:prstClr val="white"/>
              </a:solidFill>
              <a:latin typeface="Calibri" panose="020F0502020204030204"/>
            </a:endParaRPr>
          </a:p>
          <a:p>
            <a:pPr algn="ctr" defTabSz="685800"/>
            <a:endParaRPr lang="nl-NL" sz="1350" dirty="0">
              <a:solidFill>
                <a:prstClr val="white"/>
              </a:solidFill>
              <a:latin typeface="Calibri" panose="020F0502020204030204"/>
            </a:endParaRPr>
          </a:p>
          <a:p>
            <a:pPr algn="ctr" defTabSz="685800"/>
            <a:endParaRPr lang="nl-NL" sz="1350" dirty="0">
              <a:solidFill>
                <a:prstClr val="white"/>
              </a:solidFill>
              <a:latin typeface="Calibri" panose="020F0502020204030204"/>
            </a:endParaRPr>
          </a:p>
        </p:txBody>
      </p:sp>
      <p:sp>
        <p:nvSpPr>
          <p:cNvPr id="14" name="Rechthoek: afgeronde hoeken 13">
            <a:extLst>
              <a:ext uri="{FF2B5EF4-FFF2-40B4-BE49-F238E27FC236}">
                <a16:creationId xmlns:a16="http://schemas.microsoft.com/office/drawing/2014/main" id="{9094B04C-F18F-4D2D-ABAA-77EFB3067124}"/>
              </a:ext>
            </a:extLst>
          </p:cNvPr>
          <p:cNvSpPr/>
          <p:nvPr/>
        </p:nvSpPr>
        <p:spPr>
          <a:xfrm>
            <a:off x="5040400" y="3541262"/>
            <a:ext cx="1306186" cy="3170099"/>
          </a:xfrm>
          <a:prstGeom prst="roundRect">
            <a:avLst/>
          </a:prstGeom>
          <a:solidFill>
            <a:srgbClr val="FFC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350" dirty="0">
                <a:solidFill>
                  <a:prstClr val="black"/>
                </a:solidFill>
                <a:latin typeface="Calibri" panose="020F0502020204030204"/>
              </a:rPr>
              <a:t>De Grote Kerk</a:t>
            </a:r>
          </a:p>
          <a:p>
            <a:pPr algn="ctr" defTabSz="685800"/>
            <a:endParaRPr lang="nl-NL" sz="1350" dirty="0">
              <a:solidFill>
                <a:prstClr val="black"/>
              </a:solidFill>
              <a:latin typeface="Calibri" panose="020F0502020204030204"/>
            </a:endParaRPr>
          </a:p>
          <a:p>
            <a:pPr algn="ctr" defTabSz="685800"/>
            <a:endParaRPr lang="nl-NL" sz="1350" dirty="0">
              <a:solidFill>
                <a:prstClr val="black"/>
              </a:solidFill>
              <a:latin typeface="Calibri" panose="020F0502020204030204"/>
            </a:endParaRPr>
          </a:p>
          <a:p>
            <a:pPr algn="ctr" defTabSz="685800"/>
            <a:endParaRPr lang="nl-NL" sz="1200" dirty="0">
              <a:solidFill>
                <a:prstClr val="black"/>
              </a:solidFill>
              <a:latin typeface="Calibri" panose="020F0502020204030204"/>
            </a:endParaRPr>
          </a:p>
          <a:p>
            <a:pPr algn="ctr" defTabSz="685800"/>
            <a:endParaRPr lang="nl-NL" sz="1200" dirty="0">
              <a:solidFill>
                <a:prstClr val="black"/>
              </a:solidFill>
              <a:latin typeface="Calibri" panose="020F0502020204030204"/>
            </a:endParaRPr>
          </a:p>
          <a:p>
            <a:pPr algn="ctr" defTabSz="685800"/>
            <a:endParaRPr lang="nl-NL" sz="1200" dirty="0">
              <a:solidFill>
                <a:prstClr val="black"/>
              </a:solidFill>
              <a:latin typeface="Calibri" panose="020F0502020204030204"/>
            </a:endParaRPr>
          </a:p>
          <a:p>
            <a:pPr algn="ctr" defTabSz="685800"/>
            <a:endParaRPr lang="nl-NL" sz="1200" dirty="0">
              <a:solidFill>
                <a:prstClr val="black"/>
              </a:solidFill>
              <a:latin typeface="Calibri" panose="020F0502020204030204"/>
            </a:endParaRPr>
          </a:p>
          <a:p>
            <a:pPr algn="ctr" defTabSz="685800"/>
            <a:endParaRPr lang="nl-NL" sz="1200" dirty="0">
              <a:solidFill>
                <a:prstClr val="black"/>
              </a:solidFill>
              <a:latin typeface="Calibri" panose="020F0502020204030204"/>
            </a:endParaRPr>
          </a:p>
          <a:p>
            <a:pPr algn="ctr" defTabSz="685800"/>
            <a:endParaRPr lang="nl-NL" sz="1200" dirty="0">
              <a:solidFill>
                <a:prstClr val="black"/>
              </a:solidFill>
              <a:latin typeface="Calibri" panose="020F0502020204030204"/>
            </a:endParaRPr>
          </a:p>
          <a:p>
            <a:pPr algn="ctr" defTabSz="685800"/>
            <a:endParaRPr lang="nl-NL" sz="1200" dirty="0">
              <a:solidFill>
                <a:prstClr val="black"/>
              </a:solidFill>
              <a:latin typeface="Calibri" panose="020F0502020204030204"/>
            </a:endParaRPr>
          </a:p>
          <a:p>
            <a:pPr algn="ctr" defTabSz="685800"/>
            <a:endParaRPr lang="nl-NL" sz="1200" dirty="0">
              <a:solidFill>
                <a:prstClr val="black"/>
              </a:solidFill>
              <a:latin typeface="Calibri" panose="020F0502020204030204"/>
            </a:endParaRPr>
          </a:p>
          <a:p>
            <a:pPr algn="ctr" defTabSz="685800"/>
            <a:endParaRPr lang="nl-NL" sz="1200" dirty="0">
              <a:solidFill>
                <a:prstClr val="black"/>
              </a:solidFill>
              <a:latin typeface="Calibri" panose="020F0502020204030204"/>
            </a:endParaRPr>
          </a:p>
          <a:p>
            <a:pPr algn="ctr" defTabSz="685800"/>
            <a:endParaRPr lang="nl-NL" sz="1200" dirty="0">
              <a:solidFill>
                <a:prstClr val="black"/>
              </a:solidFill>
              <a:latin typeface="Calibri" panose="020F0502020204030204"/>
            </a:endParaRPr>
          </a:p>
          <a:p>
            <a:pPr algn="ctr" defTabSz="685800"/>
            <a:endParaRPr lang="nl-NL" sz="1200" dirty="0">
              <a:solidFill>
                <a:prstClr val="black"/>
              </a:solidFill>
              <a:latin typeface="Calibri" panose="020F0502020204030204"/>
            </a:endParaRPr>
          </a:p>
          <a:p>
            <a:pPr algn="ctr" defTabSz="685800"/>
            <a:endParaRPr lang="nl-NL" sz="900" dirty="0">
              <a:solidFill>
                <a:prstClr val="black"/>
              </a:solidFill>
              <a:latin typeface="Calibri" panose="020F0502020204030204"/>
            </a:endParaRPr>
          </a:p>
          <a:p>
            <a:pPr algn="ctr" defTabSz="685800"/>
            <a:endParaRPr lang="nl-NL" sz="900" dirty="0">
              <a:solidFill>
                <a:prstClr val="black"/>
              </a:solidFill>
              <a:latin typeface="Calibri" panose="020F0502020204030204"/>
            </a:endParaRPr>
          </a:p>
          <a:p>
            <a:pPr algn="ctr" defTabSz="685800"/>
            <a:endParaRPr lang="nl-NL" sz="1200" dirty="0">
              <a:solidFill>
                <a:prstClr val="black"/>
              </a:solidFill>
              <a:latin typeface="Calibri" panose="020F0502020204030204"/>
            </a:endParaRPr>
          </a:p>
        </p:txBody>
      </p:sp>
      <p:sp>
        <p:nvSpPr>
          <p:cNvPr id="15" name="Rechthoek: afgeronde hoeken 14">
            <a:extLst>
              <a:ext uri="{FF2B5EF4-FFF2-40B4-BE49-F238E27FC236}">
                <a16:creationId xmlns:a16="http://schemas.microsoft.com/office/drawing/2014/main" id="{4F0C374B-4CC7-4BAD-9E65-FDA1FEB9B2D3}"/>
              </a:ext>
            </a:extLst>
          </p:cNvPr>
          <p:cNvSpPr/>
          <p:nvPr/>
        </p:nvSpPr>
        <p:spPr>
          <a:xfrm>
            <a:off x="6459548" y="3537471"/>
            <a:ext cx="1424820" cy="3170099"/>
          </a:xfrm>
          <a:prstGeom prst="roundRect">
            <a:avLst/>
          </a:prstGeom>
          <a:solidFill>
            <a:srgbClr val="FFC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350" dirty="0">
                <a:solidFill>
                  <a:prstClr val="black"/>
                </a:solidFill>
                <a:latin typeface="Calibri" panose="020F0502020204030204"/>
              </a:rPr>
              <a:t>De ontmoeting</a:t>
            </a:r>
          </a:p>
          <a:p>
            <a:pPr algn="ctr" defTabSz="685800"/>
            <a:endParaRPr lang="nl-NL" sz="1350" dirty="0">
              <a:solidFill>
                <a:prstClr val="black"/>
              </a:solidFill>
              <a:latin typeface="Calibri" panose="020F0502020204030204"/>
            </a:endParaRPr>
          </a:p>
          <a:p>
            <a:pPr algn="ctr" defTabSz="685800"/>
            <a:endParaRPr lang="nl-NL" sz="1350" dirty="0">
              <a:solidFill>
                <a:prstClr val="black"/>
              </a:solidFill>
              <a:latin typeface="Calibri" panose="020F0502020204030204"/>
            </a:endParaRPr>
          </a:p>
          <a:p>
            <a:pPr algn="ctr" defTabSz="685800"/>
            <a:endParaRPr lang="nl-NL" sz="1350" dirty="0">
              <a:solidFill>
                <a:prstClr val="black"/>
              </a:solidFill>
              <a:latin typeface="Calibri" panose="020F0502020204030204"/>
            </a:endParaRPr>
          </a:p>
          <a:p>
            <a:pPr algn="ctr" defTabSz="685800"/>
            <a:endParaRPr lang="nl-NL" sz="1350" dirty="0">
              <a:solidFill>
                <a:prstClr val="black"/>
              </a:solidFill>
              <a:latin typeface="Calibri" panose="020F0502020204030204"/>
            </a:endParaRPr>
          </a:p>
          <a:p>
            <a:pPr algn="ctr" defTabSz="685800"/>
            <a:endParaRPr lang="nl-NL" sz="1350" dirty="0">
              <a:solidFill>
                <a:prstClr val="black"/>
              </a:solidFill>
              <a:latin typeface="Calibri" panose="020F0502020204030204"/>
            </a:endParaRPr>
          </a:p>
          <a:p>
            <a:pPr algn="ctr" defTabSz="685800"/>
            <a:endParaRPr lang="nl-NL" sz="1350" dirty="0">
              <a:solidFill>
                <a:prstClr val="black"/>
              </a:solidFill>
              <a:latin typeface="Calibri" panose="020F0502020204030204"/>
            </a:endParaRPr>
          </a:p>
          <a:p>
            <a:pPr algn="ctr" defTabSz="685800"/>
            <a:endParaRPr lang="nl-NL" sz="1350" dirty="0">
              <a:solidFill>
                <a:prstClr val="black"/>
              </a:solidFill>
              <a:latin typeface="Calibri" panose="020F0502020204030204"/>
            </a:endParaRPr>
          </a:p>
          <a:p>
            <a:pPr algn="ctr" defTabSz="685800"/>
            <a:endParaRPr lang="nl-NL" sz="1350" dirty="0">
              <a:solidFill>
                <a:prstClr val="black"/>
              </a:solidFill>
              <a:latin typeface="Calibri" panose="020F0502020204030204"/>
            </a:endParaRPr>
          </a:p>
          <a:p>
            <a:pPr algn="ctr" defTabSz="685800"/>
            <a:endParaRPr lang="nl-NL" sz="1350" dirty="0">
              <a:solidFill>
                <a:prstClr val="black"/>
              </a:solidFill>
              <a:latin typeface="Calibri" panose="020F0502020204030204"/>
            </a:endParaRPr>
          </a:p>
          <a:p>
            <a:pPr algn="ctr" defTabSz="685800"/>
            <a:endParaRPr lang="nl-NL" sz="1350" dirty="0">
              <a:solidFill>
                <a:prstClr val="black"/>
              </a:solidFill>
              <a:latin typeface="Calibri" panose="020F0502020204030204"/>
            </a:endParaRPr>
          </a:p>
          <a:p>
            <a:pPr algn="ctr" defTabSz="685800"/>
            <a:endParaRPr lang="nl-NL" sz="1350" dirty="0">
              <a:solidFill>
                <a:prstClr val="black"/>
              </a:solidFill>
              <a:latin typeface="Calibri" panose="020F0502020204030204"/>
            </a:endParaRPr>
          </a:p>
          <a:p>
            <a:pPr algn="ctr" defTabSz="685800"/>
            <a:endParaRPr lang="nl-NL" sz="1350" dirty="0">
              <a:solidFill>
                <a:prstClr val="black"/>
              </a:solidFill>
              <a:latin typeface="Calibri" panose="020F0502020204030204"/>
            </a:endParaRPr>
          </a:p>
          <a:p>
            <a:pPr algn="ctr" defTabSz="685800"/>
            <a:endParaRPr lang="nl-NL" sz="1350" dirty="0">
              <a:solidFill>
                <a:prstClr val="black"/>
              </a:solidFill>
              <a:latin typeface="Calibri" panose="020F0502020204030204"/>
            </a:endParaRPr>
          </a:p>
          <a:p>
            <a:pPr algn="ctr" defTabSz="685800"/>
            <a:endParaRPr lang="nl-NL" sz="1350" dirty="0">
              <a:solidFill>
                <a:prstClr val="black"/>
              </a:solidFill>
              <a:latin typeface="Calibri" panose="020F0502020204030204"/>
            </a:endParaRPr>
          </a:p>
        </p:txBody>
      </p:sp>
      <p:sp>
        <p:nvSpPr>
          <p:cNvPr id="16" name="Rechthoek: afgeronde hoeken 15">
            <a:extLst>
              <a:ext uri="{FF2B5EF4-FFF2-40B4-BE49-F238E27FC236}">
                <a16:creationId xmlns:a16="http://schemas.microsoft.com/office/drawing/2014/main" id="{842E70DF-4098-4E5D-BD4C-32DC6FC06012}"/>
              </a:ext>
            </a:extLst>
          </p:cNvPr>
          <p:cNvSpPr/>
          <p:nvPr/>
        </p:nvSpPr>
        <p:spPr>
          <a:xfrm>
            <a:off x="7997330" y="3537471"/>
            <a:ext cx="936755" cy="3170099"/>
          </a:xfrm>
          <a:prstGeom prst="roundRect">
            <a:avLst/>
          </a:prstGeom>
          <a:solidFill>
            <a:srgbClr val="FFC000"/>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685800"/>
            <a:r>
              <a:rPr lang="nl-NL" sz="1350" dirty="0">
                <a:solidFill>
                  <a:prstClr val="black"/>
                </a:solidFill>
                <a:latin typeface="Calibri" panose="020F0502020204030204"/>
              </a:rPr>
              <a:t>Pniël</a:t>
            </a:r>
          </a:p>
          <a:p>
            <a:pPr algn="ctr" defTabSz="685800"/>
            <a:endParaRPr lang="nl-NL" sz="1050" dirty="0">
              <a:solidFill>
                <a:prstClr val="black"/>
              </a:solidFill>
              <a:latin typeface="Calibri" panose="020F0502020204030204"/>
            </a:endParaRPr>
          </a:p>
          <a:p>
            <a:pPr algn="ctr" defTabSz="685800"/>
            <a:endParaRPr lang="nl-NL" sz="1050" dirty="0">
              <a:solidFill>
                <a:prstClr val="black"/>
              </a:solidFill>
              <a:latin typeface="Calibri" panose="020F0502020204030204"/>
            </a:endParaRPr>
          </a:p>
          <a:p>
            <a:pPr algn="ctr" defTabSz="685800"/>
            <a:endParaRPr lang="nl-NL" sz="1350" dirty="0">
              <a:solidFill>
                <a:prstClr val="black"/>
              </a:solidFill>
              <a:latin typeface="Calibri" panose="020F0502020204030204"/>
            </a:endParaRPr>
          </a:p>
          <a:p>
            <a:pPr algn="ctr" defTabSz="685800"/>
            <a:endParaRPr lang="nl-NL" sz="1200" dirty="0">
              <a:solidFill>
                <a:prstClr val="black"/>
              </a:solidFill>
              <a:latin typeface="Calibri" panose="020F0502020204030204"/>
            </a:endParaRPr>
          </a:p>
          <a:p>
            <a:pPr algn="ctr" defTabSz="685800"/>
            <a:endParaRPr lang="nl-NL" sz="1200" dirty="0">
              <a:solidFill>
                <a:prstClr val="black"/>
              </a:solidFill>
              <a:latin typeface="Calibri" panose="020F0502020204030204"/>
            </a:endParaRPr>
          </a:p>
          <a:p>
            <a:pPr algn="ctr" defTabSz="685800"/>
            <a:endParaRPr lang="nl-NL" sz="1200" dirty="0">
              <a:solidFill>
                <a:prstClr val="black"/>
              </a:solidFill>
              <a:latin typeface="Calibri" panose="020F0502020204030204"/>
            </a:endParaRPr>
          </a:p>
          <a:p>
            <a:pPr algn="ctr" defTabSz="685800"/>
            <a:endParaRPr lang="nl-NL" sz="1200" dirty="0">
              <a:solidFill>
                <a:prstClr val="black"/>
              </a:solidFill>
              <a:latin typeface="Calibri" panose="020F0502020204030204"/>
            </a:endParaRPr>
          </a:p>
          <a:p>
            <a:pPr algn="ctr" defTabSz="685800"/>
            <a:endParaRPr lang="nl-NL" sz="1200" dirty="0">
              <a:solidFill>
                <a:prstClr val="black"/>
              </a:solidFill>
              <a:latin typeface="Calibri" panose="020F0502020204030204"/>
            </a:endParaRPr>
          </a:p>
          <a:p>
            <a:pPr algn="ctr" defTabSz="685800"/>
            <a:endParaRPr lang="nl-NL" sz="1200" dirty="0">
              <a:solidFill>
                <a:prstClr val="black"/>
              </a:solidFill>
              <a:latin typeface="Calibri" panose="020F0502020204030204"/>
            </a:endParaRPr>
          </a:p>
          <a:p>
            <a:pPr algn="ctr" defTabSz="685800"/>
            <a:endParaRPr lang="nl-NL" sz="1200" dirty="0">
              <a:solidFill>
                <a:prstClr val="black"/>
              </a:solidFill>
              <a:latin typeface="Calibri" panose="020F0502020204030204"/>
            </a:endParaRPr>
          </a:p>
          <a:p>
            <a:pPr algn="ctr" defTabSz="685800"/>
            <a:endParaRPr lang="nl-NL" sz="1200" dirty="0">
              <a:solidFill>
                <a:prstClr val="black"/>
              </a:solidFill>
              <a:latin typeface="Calibri" panose="020F0502020204030204"/>
            </a:endParaRPr>
          </a:p>
          <a:p>
            <a:pPr algn="ctr" defTabSz="685800"/>
            <a:endParaRPr lang="nl-NL" sz="1200" dirty="0">
              <a:solidFill>
                <a:prstClr val="black"/>
              </a:solidFill>
              <a:latin typeface="Calibri" panose="020F0502020204030204"/>
            </a:endParaRPr>
          </a:p>
          <a:p>
            <a:pPr algn="ctr" defTabSz="685800"/>
            <a:endParaRPr lang="nl-NL" sz="1200" dirty="0">
              <a:solidFill>
                <a:prstClr val="black"/>
              </a:solidFill>
              <a:latin typeface="Calibri" panose="020F0502020204030204"/>
            </a:endParaRPr>
          </a:p>
          <a:p>
            <a:pPr algn="ctr" defTabSz="685800"/>
            <a:endParaRPr lang="nl-NL" sz="1200" dirty="0">
              <a:solidFill>
                <a:prstClr val="black"/>
              </a:solidFill>
              <a:latin typeface="Calibri" panose="020F0502020204030204"/>
            </a:endParaRPr>
          </a:p>
          <a:p>
            <a:pPr algn="ctr" defTabSz="685800"/>
            <a:endParaRPr lang="nl-NL" sz="1200" dirty="0">
              <a:solidFill>
                <a:prstClr val="black"/>
              </a:solidFill>
              <a:latin typeface="Calibri" panose="020F0502020204030204"/>
            </a:endParaRPr>
          </a:p>
          <a:p>
            <a:pPr algn="ctr" defTabSz="685800"/>
            <a:endParaRPr lang="nl-NL" sz="1200" dirty="0">
              <a:solidFill>
                <a:prstClr val="black"/>
              </a:solidFill>
              <a:latin typeface="Calibri" panose="020F0502020204030204"/>
            </a:endParaRPr>
          </a:p>
        </p:txBody>
      </p:sp>
      <p:sp>
        <p:nvSpPr>
          <p:cNvPr id="2" name="Rechthoek 1">
            <a:extLst>
              <a:ext uri="{FF2B5EF4-FFF2-40B4-BE49-F238E27FC236}">
                <a16:creationId xmlns:a16="http://schemas.microsoft.com/office/drawing/2014/main" id="{85C34748-A822-4615-BA89-65DCC3E5CB8A}"/>
              </a:ext>
            </a:extLst>
          </p:cNvPr>
          <p:cNvSpPr/>
          <p:nvPr/>
        </p:nvSpPr>
        <p:spPr>
          <a:xfrm>
            <a:off x="5745967" y="933707"/>
            <a:ext cx="3321166" cy="539571"/>
          </a:xfrm>
          <a:prstGeom prst="rect">
            <a:avLst/>
          </a:prstGeom>
        </p:spPr>
        <p:txBody>
          <a:bodyPr wrap="none">
            <a:spAutoFit/>
          </a:bodyPr>
          <a:lstStyle/>
          <a:p>
            <a:pPr defTabSz="685800">
              <a:lnSpc>
                <a:spcPct val="115000"/>
              </a:lnSpc>
            </a:pPr>
            <a:r>
              <a:rPr lang="nl-NL" sz="2700" b="1" dirty="0">
                <a:solidFill>
                  <a:prstClr val="black"/>
                </a:solidFill>
                <a:latin typeface="Tw Cen MT" panose="020B0602020104020603" pitchFamily="34" charset="0"/>
                <a:ea typeface="Times New Roman" panose="02020603050405020304" pitchFamily="18" charset="0"/>
                <a:cs typeface="Times New Roman" panose="02020603050405020304" pitchFamily="18" charset="0"/>
              </a:rPr>
              <a:t>     Projectorganisatie</a:t>
            </a:r>
            <a:r>
              <a:rPr lang="nl-NL" sz="2700" dirty="0">
                <a:solidFill>
                  <a:prstClr val="black"/>
                </a:solidFill>
                <a:latin typeface="Tw Cen MT" panose="020B0602020104020603" pitchFamily="34" charset="0"/>
                <a:ea typeface="Times New Roman" panose="02020603050405020304" pitchFamily="18" charset="0"/>
                <a:cs typeface="Times New Roman" panose="02020603050405020304" pitchFamily="18" charset="0"/>
              </a:rPr>
              <a:t> </a:t>
            </a:r>
          </a:p>
        </p:txBody>
      </p:sp>
      <p:sp>
        <p:nvSpPr>
          <p:cNvPr id="18" name="Rechthoek 17">
            <a:extLst>
              <a:ext uri="{FF2B5EF4-FFF2-40B4-BE49-F238E27FC236}">
                <a16:creationId xmlns:a16="http://schemas.microsoft.com/office/drawing/2014/main" id="{CB2AFCE0-0DBB-469C-B6B9-F68EE4353779}"/>
              </a:ext>
            </a:extLst>
          </p:cNvPr>
          <p:cNvSpPr/>
          <p:nvPr/>
        </p:nvSpPr>
        <p:spPr>
          <a:xfrm>
            <a:off x="1547665" y="6155335"/>
            <a:ext cx="7439318" cy="429023"/>
          </a:xfrm>
          <a:prstGeom prst="rect">
            <a:avLst/>
          </a:prstGeom>
          <a:solidFill>
            <a:srgbClr val="00B050">
              <a:alpha val="22000"/>
            </a:srgb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r>
              <a:rPr lang="nl-NL" sz="1350" b="1" dirty="0">
                <a:solidFill>
                  <a:prstClr val="black"/>
                </a:solidFill>
                <a:latin typeface="Calibri" panose="020F0502020204030204"/>
              </a:rPr>
              <a:t>Bestuur en </a:t>
            </a:r>
          </a:p>
          <a:p>
            <a:pPr defTabSz="685800"/>
            <a:r>
              <a:rPr lang="nl-NL" sz="1350" b="1" dirty="0">
                <a:solidFill>
                  <a:prstClr val="black"/>
                </a:solidFill>
                <a:latin typeface="Calibri" panose="020F0502020204030204"/>
              </a:rPr>
              <a:t>ondersteuning</a:t>
            </a:r>
          </a:p>
        </p:txBody>
      </p:sp>
      <p:sp>
        <p:nvSpPr>
          <p:cNvPr id="20" name="Rechthoek 19">
            <a:extLst>
              <a:ext uri="{FF2B5EF4-FFF2-40B4-BE49-F238E27FC236}">
                <a16:creationId xmlns:a16="http://schemas.microsoft.com/office/drawing/2014/main" id="{58BE7714-2894-4F38-9929-6E135A594AC1}"/>
              </a:ext>
            </a:extLst>
          </p:cNvPr>
          <p:cNvSpPr/>
          <p:nvPr/>
        </p:nvSpPr>
        <p:spPr>
          <a:xfrm>
            <a:off x="1542194" y="5844276"/>
            <a:ext cx="7439316" cy="196877"/>
          </a:xfrm>
          <a:prstGeom prst="rect">
            <a:avLst/>
          </a:prstGeom>
          <a:solidFill>
            <a:srgbClr val="00B050">
              <a:alpha val="22000"/>
            </a:srgb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r>
              <a:rPr lang="nl-NL" sz="1350" b="1" dirty="0">
                <a:solidFill>
                  <a:prstClr val="black"/>
                </a:solidFill>
                <a:latin typeface="Calibri" panose="020F0502020204030204"/>
              </a:rPr>
              <a:t>Onderdak</a:t>
            </a:r>
          </a:p>
        </p:txBody>
      </p:sp>
      <p:sp>
        <p:nvSpPr>
          <p:cNvPr id="22" name="Rechthoek 21">
            <a:extLst>
              <a:ext uri="{FF2B5EF4-FFF2-40B4-BE49-F238E27FC236}">
                <a16:creationId xmlns:a16="http://schemas.microsoft.com/office/drawing/2014/main" id="{4DF3D05C-D0D7-4584-9D4F-4A213471BCCD}"/>
              </a:ext>
            </a:extLst>
          </p:cNvPr>
          <p:cNvSpPr/>
          <p:nvPr/>
        </p:nvSpPr>
        <p:spPr>
          <a:xfrm>
            <a:off x="1542194" y="5540069"/>
            <a:ext cx="7439316" cy="192885"/>
          </a:xfrm>
          <a:prstGeom prst="rect">
            <a:avLst/>
          </a:prstGeom>
          <a:solidFill>
            <a:srgbClr val="00B050">
              <a:alpha val="22000"/>
            </a:srgb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r>
              <a:rPr lang="nl-NL" sz="1350" b="1" dirty="0">
                <a:solidFill>
                  <a:prstClr val="black"/>
                </a:solidFill>
                <a:latin typeface="Calibri" panose="020F0502020204030204"/>
              </a:rPr>
              <a:t>Gemeenteopbouw en Leren</a:t>
            </a:r>
          </a:p>
        </p:txBody>
      </p:sp>
      <p:sp>
        <p:nvSpPr>
          <p:cNvPr id="23" name="Rechthoek 22">
            <a:extLst>
              <a:ext uri="{FF2B5EF4-FFF2-40B4-BE49-F238E27FC236}">
                <a16:creationId xmlns:a16="http://schemas.microsoft.com/office/drawing/2014/main" id="{6FF2C465-A239-4F25-B605-4D269C6218E6}"/>
              </a:ext>
            </a:extLst>
          </p:cNvPr>
          <p:cNvSpPr/>
          <p:nvPr/>
        </p:nvSpPr>
        <p:spPr>
          <a:xfrm>
            <a:off x="1542194" y="5234789"/>
            <a:ext cx="7439316" cy="196877"/>
          </a:xfrm>
          <a:prstGeom prst="rect">
            <a:avLst/>
          </a:prstGeom>
          <a:solidFill>
            <a:srgbClr val="00B050">
              <a:alpha val="22000"/>
            </a:srgb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r>
              <a:rPr lang="nl-NL" sz="1350" b="1" dirty="0">
                <a:solidFill>
                  <a:prstClr val="black"/>
                </a:solidFill>
                <a:latin typeface="Calibri" panose="020F0502020204030204"/>
              </a:rPr>
              <a:t>Jeugd- en Jongvolwassenenbeleid</a:t>
            </a:r>
          </a:p>
        </p:txBody>
      </p:sp>
      <p:sp>
        <p:nvSpPr>
          <p:cNvPr id="24" name="Rechthoek 23">
            <a:extLst>
              <a:ext uri="{FF2B5EF4-FFF2-40B4-BE49-F238E27FC236}">
                <a16:creationId xmlns:a16="http://schemas.microsoft.com/office/drawing/2014/main" id="{91148372-9D2A-427D-B907-AF8E7120F738}"/>
              </a:ext>
            </a:extLst>
          </p:cNvPr>
          <p:cNvSpPr/>
          <p:nvPr/>
        </p:nvSpPr>
        <p:spPr>
          <a:xfrm>
            <a:off x="1542194" y="4565452"/>
            <a:ext cx="7440834" cy="579717"/>
          </a:xfrm>
          <a:prstGeom prst="rect">
            <a:avLst/>
          </a:prstGeom>
          <a:solidFill>
            <a:srgbClr val="00B050">
              <a:alpha val="22000"/>
            </a:srgb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r>
              <a:rPr lang="nl-NL" sz="1350" b="1" dirty="0">
                <a:solidFill>
                  <a:prstClr val="black"/>
                </a:solidFill>
                <a:latin typeface="Calibri" panose="020F0502020204030204"/>
              </a:rPr>
              <a:t>Pastoraat/</a:t>
            </a:r>
          </a:p>
          <a:p>
            <a:pPr defTabSz="685800"/>
            <a:r>
              <a:rPr lang="nl-NL" sz="1350" b="1" dirty="0">
                <a:solidFill>
                  <a:prstClr val="black"/>
                </a:solidFill>
                <a:latin typeface="Calibri" panose="020F0502020204030204"/>
              </a:rPr>
              <a:t>Dienen</a:t>
            </a:r>
          </a:p>
          <a:p>
            <a:pPr defTabSz="685800"/>
            <a:r>
              <a:rPr lang="nl-NL" sz="1000" b="1" dirty="0">
                <a:solidFill>
                  <a:prstClr val="black"/>
                </a:solidFill>
                <a:latin typeface="Calibri" panose="020F0502020204030204"/>
              </a:rPr>
              <a:t>Missionair&amp;Diaconaal</a:t>
            </a:r>
          </a:p>
        </p:txBody>
      </p:sp>
      <p:sp>
        <p:nvSpPr>
          <p:cNvPr id="25" name="Rechthoek 24">
            <a:extLst>
              <a:ext uri="{FF2B5EF4-FFF2-40B4-BE49-F238E27FC236}">
                <a16:creationId xmlns:a16="http://schemas.microsoft.com/office/drawing/2014/main" id="{90E04589-93FD-4C7D-A25F-455EFC782560}"/>
              </a:ext>
            </a:extLst>
          </p:cNvPr>
          <p:cNvSpPr/>
          <p:nvPr/>
        </p:nvSpPr>
        <p:spPr>
          <a:xfrm>
            <a:off x="1536722" y="3801085"/>
            <a:ext cx="7444788" cy="672001"/>
          </a:xfrm>
          <a:prstGeom prst="rect">
            <a:avLst/>
          </a:prstGeom>
          <a:solidFill>
            <a:srgbClr val="00B050">
              <a:alpha val="22000"/>
            </a:srgb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r>
              <a:rPr lang="nl-NL" sz="1350" b="1" dirty="0">
                <a:solidFill>
                  <a:prstClr val="black"/>
                </a:solidFill>
                <a:latin typeface="Calibri" panose="020F0502020204030204"/>
              </a:rPr>
              <a:t>Identiteit &amp; </a:t>
            </a:r>
          </a:p>
          <a:p>
            <a:pPr defTabSz="685800"/>
            <a:r>
              <a:rPr lang="nl-NL" sz="1350" b="1" dirty="0">
                <a:solidFill>
                  <a:prstClr val="black"/>
                </a:solidFill>
                <a:latin typeface="Calibri" panose="020F0502020204030204"/>
              </a:rPr>
              <a:t>Pluriformiteit /</a:t>
            </a:r>
          </a:p>
          <a:p>
            <a:pPr defTabSz="685800"/>
            <a:r>
              <a:rPr lang="nl-NL" sz="1350" b="1" dirty="0">
                <a:solidFill>
                  <a:prstClr val="black"/>
                </a:solidFill>
                <a:latin typeface="Calibri" panose="020F0502020204030204"/>
              </a:rPr>
              <a:t>Vieren (liturgie)</a:t>
            </a:r>
          </a:p>
        </p:txBody>
      </p:sp>
      <p:pic>
        <p:nvPicPr>
          <p:cNvPr id="3" name="Afbeelding 2">
            <a:extLst>
              <a:ext uri="{FF2B5EF4-FFF2-40B4-BE49-F238E27FC236}">
                <a16:creationId xmlns:a16="http://schemas.microsoft.com/office/drawing/2014/main" id="{9124049D-8668-46A4-825E-CBCC46FBF825}"/>
              </a:ext>
            </a:extLst>
          </p:cNvPr>
          <p:cNvPicPr>
            <a:picLocks noChangeAspect="1"/>
          </p:cNvPicPr>
          <p:nvPr/>
        </p:nvPicPr>
        <p:blipFill>
          <a:blip r:embed="rId3"/>
          <a:stretch>
            <a:fillRect/>
          </a:stretch>
        </p:blipFill>
        <p:spPr>
          <a:xfrm>
            <a:off x="6346586" y="1395742"/>
            <a:ext cx="2303636" cy="1379651"/>
          </a:xfrm>
          <a:prstGeom prst="rect">
            <a:avLst/>
          </a:prstGeom>
        </p:spPr>
      </p:pic>
      <p:sp>
        <p:nvSpPr>
          <p:cNvPr id="28" name="Rechthoek 27">
            <a:extLst>
              <a:ext uri="{FF2B5EF4-FFF2-40B4-BE49-F238E27FC236}">
                <a16:creationId xmlns:a16="http://schemas.microsoft.com/office/drawing/2014/main" id="{F55DB60E-139C-479E-BE70-FD42ADD37F74}"/>
              </a:ext>
            </a:extLst>
          </p:cNvPr>
          <p:cNvSpPr/>
          <p:nvPr/>
        </p:nvSpPr>
        <p:spPr>
          <a:xfrm>
            <a:off x="1043608" y="3798331"/>
            <a:ext cx="493114" cy="672001"/>
          </a:xfrm>
          <a:prstGeom prst="rect">
            <a:avLst/>
          </a:prstGeom>
          <a:solidFill>
            <a:srgbClr val="00B050">
              <a:alpha val="22000"/>
            </a:srgb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r>
              <a:rPr lang="nl-NL" sz="1350" b="1" dirty="0">
                <a:solidFill>
                  <a:prstClr val="black"/>
                </a:solidFill>
                <a:latin typeface="Calibri" panose="020F0502020204030204"/>
              </a:rPr>
              <a:t>Vzr.</a:t>
            </a:r>
          </a:p>
        </p:txBody>
      </p:sp>
      <p:sp>
        <p:nvSpPr>
          <p:cNvPr id="29" name="Rechthoek 28">
            <a:extLst>
              <a:ext uri="{FF2B5EF4-FFF2-40B4-BE49-F238E27FC236}">
                <a16:creationId xmlns:a16="http://schemas.microsoft.com/office/drawing/2014/main" id="{2CEAE60D-1FF8-4596-8205-272A9954DE18}"/>
              </a:ext>
            </a:extLst>
          </p:cNvPr>
          <p:cNvSpPr/>
          <p:nvPr/>
        </p:nvSpPr>
        <p:spPr>
          <a:xfrm>
            <a:off x="1054551" y="4565452"/>
            <a:ext cx="540955" cy="579717"/>
          </a:xfrm>
          <a:prstGeom prst="rect">
            <a:avLst/>
          </a:prstGeom>
          <a:solidFill>
            <a:srgbClr val="00B050">
              <a:alpha val="22000"/>
            </a:srgb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r>
              <a:rPr lang="nl-NL" sz="1350" b="1" dirty="0">
                <a:solidFill>
                  <a:prstClr val="black"/>
                </a:solidFill>
                <a:latin typeface="Calibri" panose="020F0502020204030204"/>
              </a:rPr>
              <a:t>Vzr</a:t>
            </a:r>
          </a:p>
        </p:txBody>
      </p:sp>
      <p:sp>
        <p:nvSpPr>
          <p:cNvPr id="30" name="Rechthoek 29">
            <a:extLst>
              <a:ext uri="{FF2B5EF4-FFF2-40B4-BE49-F238E27FC236}">
                <a16:creationId xmlns:a16="http://schemas.microsoft.com/office/drawing/2014/main" id="{B41D7D71-2BC0-480F-9B81-FC3B80AB915C}"/>
              </a:ext>
            </a:extLst>
          </p:cNvPr>
          <p:cNvSpPr/>
          <p:nvPr/>
        </p:nvSpPr>
        <p:spPr>
          <a:xfrm>
            <a:off x="1055544" y="5229010"/>
            <a:ext cx="493114" cy="196877"/>
          </a:xfrm>
          <a:prstGeom prst="rect">
            <a:avLst/>
          </a:prstGeom>
          <a:solidFill>
            <a:srgbClr val="00B050">
              <a:alpha val="22000"/>
            </a:srgb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r>
              <a:rPr lang="nl-NL" sz="1350" b="1" dirty="0">
                <a:solidFill>
                  <a:prstClr val="black"/>
                </a:solidFill>
                <a:latin typeface="Calibri" panose="020F0502020204030204"/>
              </a:rPr>
              <a:t>Vzr</a:t>
            </a:r>
          </a:p>
        </p:txBody>
      </p:sp>
      <p:sp>
        <p:nvSpPr>
          <p:cNvPr id="31" name="Rechthoek 30">
            <a:extLst>
              <a:ext uri="{FF2B5EF4-FFF2-40B4-BE49-F238E27FC236}">
                <a16:creationId xmlns:a16="http://schemas.microsoft.com/office/drawing/2014/main" id="{2536E405-63F7-4042-9EFB-C575759A1E41}"/>
              </a:ext>
            </a:extLst>
          </p:cNvPr>
          <p:cNvSpPr/>
          <p:nvPr/>
        </p:nvSpPr>
        <p:spPr>
          <a:xfrm>
            <a:off x="1054551" y="5540069"/>
            <a:ext cx="493114" cy="192885"/>
          </a:xfrm>
          <a:prstGeom prst="rect">
            <a:avLst/>
          </a:prstGeom>
          <a:solidFill>
            <a:srgbClr val="00B050">
              <a:alpha val="22000"/>
            </a:srgb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r>
              <a:rPr lang="nl-NL" sz="1350" b="1" dirty="0">
                <a:solidFill>
                  <a:prstClr val="black"/>
                </a:solidFill>
                <a:latin typeface="Calibri" panose="020F0502020204030204"/>
              </a:rPr>
              <a:t>Vzr</a:t>
            </a:r>
          </a:p>
        </p:txBody>
      </p:sp>
      <p:sp>
        <p:nvSpPr>
          <p:cNvPr id="32" name="Rechthoek 31">
            <a:extLst>
              <a:ext uri="{FF2B5EF4-FFF2-40B4-BE49-F238E27FC236}">
                <a16:creationId xmlns:a16="http://schemas.microsoft.com/office/drawing/2014/main" id="{853EF512-AFC7-4CA3-9E71-D1C9D8496F45}"/>
              </a:ext>
            </a:extLst>
          </p:cNvPr>
          <p:cNvSpPr/>
          <p:nvPr/>
        </p:nvSpPr>
        <p:spPr>
          <a:xfrm>
            <a:off x="1054551" y="5847136"/>
            <a:ext cx="493114" cy="199546"/>
          </a:xfrm>
          <a:prstGeom prst="rect">
            <a:avLst/>
          </a:prstGeom>
          <a:solidFill>
            <a:srgbClr val="00B050">
              <a:alpha val="22000"/>
            </a:srgb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r>
              <a:rPr lang="nl-NL" sz="1350" b="1" dirty="0">
                <a:solidFill>
                  <a:prstClr val="black"/>
                </a:solidFill>
                <a:latin typeface="Calibri" panose="020F0502020204030204"/>
              </a:rPr>
              <a:t>Vzr</a:t>
            </a:r>
          </a:p>
        </p:txBody>
      </p:sp>
      <p:sp>
        <p:nvSpPr>
          <p:cNvPr id="33" name="Rechthoek 32">
            <a:extLst>
              <a:ext uri="{FF2B5EF4-FFF2-40B4-BE49-F238E27FC236}">
                <a16:creationId xmlns:a16="http://schemas.microsoft.com/office/drawing/2014/main" id="{79C0EF8B-4831-4046-88F3-B8774C6ECC09}"/>
              </a:ext>
            </a:extLst>
          </p:cNvPr>
          <p:cNvSpPr/>
          <p:nvPr/>
        </p:nvSpPr>
        <p:spPr>
          <a:xfrm>
            <a:off x="1054551" y="6148425"/>
            <a:ext cx="493114" cy="435934"/>
          </a:xfrm>
          <a:prstGeom prst="rect">
            <a:avLst/>
          </a:prstGeom>
          <a:solidFill>
            <a:srgbClr val="00B050">
              <a:alpha val="22000"/>
            </a:srgbClr>
          </a:solidFill>
          <a:ln w="381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defTabSz="685800"/>
            <a:r>
              <a:rPr lang="nl-NL" sz="1350" b="1" dirty="0">
                <a:solidFill>
                  <a:prstClr val="black"/>
                </a:solidFill>
                <a:latin typeface="Calibri" panose="020F0502020204030204"/>
              </a:rPr>
              <a:t>Vzr</a:t>
            </a:r>
          </a:p>
        </p:txBody>
      </p:sp>
      <p:pic>
        <p:nvPicPr>
          <p:cNvPr id="27" name="Picture 2">
            <a:extLst>
              <a:ext uri="{FF2B5EF4-FFF2-40B4-BE49-F238E27FC236}">
                <a16:creationId xmlns:a16="http://schemas.microsoft.com/office/drawing/2014/main" id="{0475E062-1B0D-4186-85AD-CEF3709EE043}"/>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346586" y="1395741"/>
            <a:ext cx="2474537" cy="147843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4478219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1">
            <a:extLst>
              <a:ext uri="{FF2B5EF4-FFF2-40B4-BE49-F238E27FC236}">
                <a16:creationId xmlns:a16="http://schemas.microsoft.com/office/drawing/2014/main" id="{6FF22A62-BB8E-4042-AE6E-BE80EEB83B30}"/>
              </a:ext>
            </a:extLst>
          </p:cNvPr>
          <p:cNvSpPr>
            <a:spLocks noGrp="1"/>
          </p:cNvSpPr>
          <p:nvPr>
            <p:ph type="title"/>
          </p:nvPr>
        </p:nvSpPr>
        <p:spPr/>
        <p:txBody>
          <a:bodyPr/>
          <a:lstStyle/>
          <a:p>
            <a:r>
              <a:rPr lang="nl-NL" dirty="0">
                <a:solidFill>
                  <a:schemeClr val="tx2"/>
                </a:solidFill>
              </a:rPr>
              <a:t>Voorgenomen besluit AK  -3-</a:t>
            </a:r>
          </a:p>
        </p:txBody>
      </p:sp>
      <p:sp>
        <p:nvSpPr>
          <p:cNvPr id="3" name="Tijdelijke aanduiding voor inhoud 2"/>
          <p:cNvSpPr>
            <a:spLocks noGrp="1"/>
          </p:cNvSpPr>
          <p:nvPr>
            <p:ph idx="1"/>
          </p:nvPr>
        </p:nvSpPr>
        <p:spPr/>
        <p:txBody>
          <a:bodyPr/>
          <a:lstStyle/>
          <a:p>
            <a:pPr lvl="1"/>
            <a:endParaRPr lang="nl-NL" dirty="0"/>
          </a:p>
          <a:p>
            <a:pPr lvl="1"/>
            <a:endParaRPr lang="nl-NL" dirty="0"/>
          </a:p>
        </p:txBody>
      </p:sp>
      <p:sp>
        <p:nvSpPr>
          <p:cNvPr id="7" name="Tijdelijke aanduiding voor dianummer 6"/>
          <p:cNvSpPr>
            <a:spLocks noGrp="1"/>
          </p:cNvSpPr>
          <p:nvPr>
            <p:ph type="sldNum" sz="quarter" idx="12"/>
          </p:nvPr>
        </p:nvSpPr>
        <p:spPr/>
        <p:txBody>
          <a:bodyPr/>
          <a:lstStyle/>
          <a:p>
            <a:fld id="{F1E336E6-2563-4D02-A39D-1D9A41DE0370}" type="slidenum">
              <a:rPr lang="nl-NL" smtClean="0"/>
              <a:pPr/>
              <a:t>24</a:t>
            </a:fld>
            <a:endParaRPr lang="nl-NL" dirty="0"/>
          </a:p>
        </p:txBody>
      </p:sp>
      <p:sp>
        <p:nvSpPr>
          <p:cNvPr id="10" name="Tekstvak 9">
            <a:extLst>
              <a:ext uri="{FF2B5EF4-FFF2-40B4-BE49-F238E27FC236}">
                <a16:creationId xmlns:a16="http://schemas.microsoft.com/office/drawing/2014/main" id="{63A203F8-B4FE-40C8-8222-FF58B580C733}"/>
              </a:ext>
            </a:extLst>
          </p:cNvPr>
          <p:cNvSpPr txBox="1"/>
          <p:nvPr/>
        </p:nvSpPr>
        <p:spPr>
          <a:xfrm>
            <a:off x="601216" y="1556792"/>
            <a:ext cx="8363272" cy="5370701"/>
          </a:xfrm>
          <a:prstGeom prst="rect">
            <a:avLst/>
          </a:prstGeom>
          <a:noFill/>
        </p:spPr>
        <p:txBody>
          <a:bodyPr wrap="square" rtlCol="0">
            <a:spAutoFit/>
          </a:bodyPr>
          <a:lstStyle/>
          <a:p>
            <a:pPr marL="514350" indent="-514350">
              <a:buFont typeface="+mj-lt"/>
              <a:buAutoNum type="romanUcPeriod" startAt="3"/>
            </a:pPr>
            <a:r>
              <a:rPr lang="nl-NL" sz="2400" dirty="0"/>
              <a:t>Ten behoeve van de uitvoering wordt een plan van aanpak ontwikkeld o.l.v. Jan Boer, projectleider.</a:t>
            </a:r>
          </a:p>
          <a:p>
            <a:pPr marL="285750" indent="-285750">
              <a:buFont typeface="Arial" panose="020B0604020202020204" pitchFamily="34" charset="0"/>
              <a:buChar char="•"/>
            </a:pPr>
            <a:endParaRPr lang="nl-NL" sz="2400" dirty="0"/>
          </a:p>
          <a:p>
            <a:pPr marL="514350" indent="-514350">
              <a:buFont typeface="+mj-lt"/>
              <a:buAutoNum type="romanUcPeriod" startAt="4"/>
            </a:pPr>
            <a:r>
              <a:rPr lang="nl-NL" sz="2400" dirty="0"/>
              <a:t>De volgende kaders zijn van toepassing voor de vitale, aantrekkelijke en toekomstbestendige PGA</a:t>
            </a:r>
            <a:r>
              <a:rPr lang="nl-NL" sz="2000" dirty="0"/>
              <a:t>* </a:t>
            </a:r>
            <a:r>
              <a:rPr lang="nl-NL" sz="1700" dirty="0"/>
              <a:t>	</a:t>
            </a:r>
          </a:p>
          <a:p>
            <a:pPr marL="742950" lvl="1" indent="-285750">
              <a:buFont typeface="Arial" panose="020B0604020202020204" pitchFamily="34" charset="0"/>
              <a:buChar char="•"/>
            </a:pPr>
            <a:r>
              <a:rPr lang="nl-NL" dirty="0"/>
              <a:t>De totale PGA-uitgaven mogen in 2025 maximaal € 375.000 bedragen</a:t>
            </a:r>
          </a:p>
          <a:p>
            <a:pPr marL="742950" lvl="1" indent="-285750">
              <a:buFont typeface="Arial" panose="020B0604020202020204" pitchFamily="34" charset="0"/>
              <a:buChar char="•"/>
            </a:pPr>
            <a:r>
              <a:rPr lang="nl-NL" dirty="0">
                <a:solidFill>
                  <a:srgbClr val="FF0000"/>
                </a:solidFill>
              </a:rPr>
              <a:t>Minimaal 50% </a:t>
            </a:r>
            <a:r>
              <a:rPr lang="nl-NL" dirty="0"/>
              <a:t>van de totale inkomsten wordt besteed aan PASTORAAT</a:t>
            </a:r>
          </a:p>
          <a:p>
            <a:pPr marL="1200150" lvl="2" indent="-285750">
              <a:buFont typeface="Arial" panose="020B0604020202020204" pitchFamily="34" charset="0"/>
              <a:buChar char="•"/>
            </a:pPr>
            <a:r>
              <a:rPr lang="nl-NL" dirty="0"/>
              <a:t>Is 2,3 FTE predikant</a:t>
            </a:r>
          </a:p>
          <a:p>
            <a:pPr marL="742950" lvl="1" indent="-285750">
              <a:buFont typeface="Arial" panose="020B0604020202020204" pitchFamily="34" charset="0"/>
              <a:buChar char="•"/>
            </a:pPr>
            <a:r>
              <a:rPr lang="nl-NL" dirty="0"/>
              <a:t>Aandacht voor </a:t>
            </a:r>
            <a:r>
              <a:rPr lang="nl-NL" dirty="0">
                <a:solidFill>
                  <a:srgbClr val="FF0000"/>
                </a:solidFill>
              </a:rPr>
              <a:t>presentie in de wijken</a:t>
            </a:r>
          </a:p>
          <a:p>
            <a:pPr marL="742950" lvl="1" indent="-285750">
              <a:buFont typeface="Arial" panose="020B0604020202020204" pitchFamily="34" charset="0"/>
              <a:buChar char="•"/>
            </a:pPr>
            <a:r>
              <a:rPr lang="nl-NL" dirty="0"/>
              <a:t>Aandacht en </a:t>
            </a:r>
            <a:r>
              <a:rPr lang="nl-NL" dirty="0">
                <a:solidFill>
                  <a:srgbClr val="FF0000"/>
                </a:solidFill>
              </a:rPr>
              <a:t>ruimte voor de verschillende stromingen </a:t>
            </a:r>
            <a:r>
              <a:rPr lang="nl-NL" dirty="0"/>
              <a:t>in eredienst/vieringen/liturgie en pastoraat</a:t>
            </a:r>
          </a:p>
          <a:p>
            <a:pPr marL="0" lvl="1">
              <a:spcBef>
                <a:spcPts val="0"/>
              </a:spcBef>
            </a:pPr>
            <a:endParaRPr lang="nl-NL" sz="1700" dirty="0"/>
          </a:p>
          <a:p>
            <a:pPr marL="342900" lvl="1" indent="-342900">
              <a:spcBef>
                <a:spcPts val="0"/>
              </a:spcBef>
              <a:buFont typeface="Calibri" panose="020F0502020204030204" pitchFamily="34" charset="0"/>
              <a:buChar char="*"/>
            </a:pPr>
            <a:r>
              <a:rPr lang="nl-NL" sz="2000" i="1" dirty="0"/>
              <a:t>Op basis van de actuele situatie (2020), geprognotiseerd ledenverloop en daarmee gepaard gaande dalende inkomsten, zijn kerkelijke bijdragen en overige inkomsten in 2025 geprognotiseerd op €410.000 en</a:t>
            </a:r>
          </a:p>
          <a:p>
            <a:pPr marL="355600" lvl="1" indent="-355600">
              <a:spcBef>
                <a:spcPts val="0"/>
              </a:spcBef>
            </a:pPr>
            <a:r>
              <a:rPr lang="nl-NL" sz="2000" i="1" dirty="0"/>
              <a:t>	in 2028 op € 360.000.</a:t>
            </a:r>
          </a:p>
          <a:p>
            <a:pPr marL="285750" indent="-285750">
              <a:buFont typeface="Arial" panose="020B0604020202020204" pitchFamily="34" charset="0"/>
              <a:buChar char="•"/>
            </a:pPr>
            <a:endParaRPr lang="nl-NL" dirty="0"/>
          </a:p>
        </p:txBody>
      </p:sp>
    </p:spTree>
    <p:extLst>
      <p:ext uri="{BB962C8B-B14F-4D97-AF65-F5344CB8AC3E}">
        <p14:creationId xmlns:p14="http://schemas.microsoft.com/office/powerpoint/2010/main" val="399989959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Afbeelding 7">
            <a:extLst>
              <a:ext uri="{FF2B5EF4-FFF2-40B4-BE49-F238E27FC236}">
                <a16:creationId xmlns:a16="http://schemas.microsoft.com/office/drawing/2014/main" id="{B6A5052D-1BCC-4D6A-B8A8-DD22258F3065}"/>
              </a:ext>
            </a:extLst>
          </p:cNvPr>
          <p:cNvPicPr>
            <a:picLocks noChangeAspect="1"/>
          </p:cNvPicPr>
          <p:nvPr/>
        </p:nvPicPr>
        <p:blipFill>
          <a:blip r:embed="rId3"/>
          <a:stretch>
            <a:fillRect/>
          </a:stretch>
        </p:blipFill>
        <p:spPr>
          <a:xfrm>
            <a:off x="337127" y="1097806"/>
            <a:ext cx="8069288" cy="5501506"/>
          </a:xfrm>
          <a:prstGeom prst="rect">
            <a:avLst/>
          </a:prstGeom>
        </p:spPr>
      </p:pic>
      <p:sp>
        <p:nvSpPr>
          <p:cNvPr id="4" name="Titel 3"/>
          <p:cNvSpPr>
            <a:spLocks noGrp="1"/>
          </p:cNvSpPr>
          <p:nvPr>
            <p:ph type="title"/>
          </p:nvPr>
        </p:nvSpPr>
        <p:spPr>
          <a:xfrm>
            <a:off x="457200" y="346646"/>
            <a:ext cx="8229600" cy="994122"/>
          </a:xfrm>
        </p:spPr>
        <p:txBody>
          <a:bodyPr>
            <a:normAutofit/>
          </a:bodyPr>
          <a:lstStyle/>
          <a:p>
            <a:r>
              <a:rPr lang="nl-NL" sz="2600" dirty="0">
                <a:solidFill>
                  <a:schemeClr val="tx2"/>
                </a:solidFill>
              </a:rPr>
              <a:t>Veranderingsproces PGA “Loslaten en opnieuw beginnen”</a:t>
            </a:r>
          </a:p>
        </p:txBody>
      </p:sp>
      <p:sp>
        <p:nvSpPr>
          <p:cNvPr id="2" name="Tijdelijke aanduiding voor dianummer 1"/>
          <p:cNvSpPr>
            <a:spLocks noGrp="1"/>
          </p:cNvSpPr>
          <p:nvPr>
            <p:ph type="sldNum" sz="quarter" idx="12"/>
          </p:nvPr>
        </p:nvSpPr>
        <p:spPr/>
        <p:txBody>
          <a:bodyPr/>
          <a:lstStyle/>
          <a:p>
            <a:fld id="{F1E336E6-2563-4D02-A39D-1D9A41DE0370}" type="slidenum">
              <a:rPr lang="nl-NL" smtClean="0"/>
              <a:t>25</a:t>
            </a:fld>
            <a:endParaRPr lang="nl-NL" dirty="0"/>
          </a:p>
        </p:txBody>
      </p:sp>
      <p:sp>
        <p:nvSpPr>
          <p:cNvPr id="3" name="Rechthoek 2"/>
          <p:cNvSpPr/>
          <p:nvPr/>
        </p:nvSpPr>
        <p:spPr>
          <a:xfrm>
            <a:off x="1340661" y="1196109"/>
            <a:ext cx="1347121" cy="5315245"/>
          </a:xfrm>
          <a:prstGeom prst="rect">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16388303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346646"/>
            <a:ext cx="8229600" cy="994122"/>
          </a:xfrm>
        </p:spPr>
        <p:txBody>
          <a:bodyPr>
            <a:normAutofit/>
          </a:bodyPr>
          <a:lstStyle/>
          <a:p>
            <a:r>
              <a:rPr lang="nl-NL" sz="2600" dirty="0">
                <a:solidFill>
                  <a:schemeClr val="tx2"/>
                </a:solidFill>
              </a:rPr>
              <a:t>Veranderingsproces PGA “Loslaten en opnieuw beginnen”</a:t>
            </a:r>
          </a:p>
        </p:txBody>
      </p:sp>
      <p:sp>
        <p:nvSpPr>
          <p:cNvPr id="2" name="Tijdelijke aanduiding voor dianummer 1"/>
          <p:cNvSpPr>
            <a:spLocks noGrp="1"/>
          </p:cNvSpPr>
          <p:nvPr>
            <p:ph type="sldNum" sz="quarter" idx="12"/>
          </p:nvPr>
        </p:nvSpPr>
        <p:spPr/>
        <p:txBody>
          <a:bodyPr/>
          <a:lstStyle/>
          <a:p>
            <a:fld id="{F1E336E6-2563-4D02-A39D-1D9A41DE0370}" type="slidenum">
              <a:rPr lang="nl-NL" smtClean="0"/>
              <a:t>26</a:t>
            </a:fld>
            <a:endParaRPr lang="nl-NL" dirty="0"/>
          </a:p>
        </p:txBody>
      </p:sp>
      <p:pic>
        <p:nvPicPr>
          <p:cNvPr id="8" name="Afbeelding 7">
            <a:extLst>
              <a:ext uri="{FF2B5EF4-FFF2-40B4-BE49-F238E27FC236}">
                <a16:creationId xmlns:a16="http://schemas.microsoft.com/office/drawing/2014/main" id="{21C999AD-C303-4DB5-B841-F5612B888697}"/>
              </a:ext>
            </a:extLst>
          </p:cNvPr>
          <p:cNvPicPr>
            <a:picLocks noChangeAspect="1"/>
          </p:cNvPicPr>
          <p:nvPr/>
        </p:nvPicPr>
        <p:blipFill>
          <a:blip r:embed="rId3"/>
          <a:stretch>
            <a:fillRect/>
          </a:stretch>
        </p:blipFill>
        <p:spPr>
          <a:xfrm>
            <a:off x="184602" y="1054135"/>
            <a:ext cx="8197398" cy="5588849"/>
          </a:xfrm>
          <a:prstGeom prst="rect">
            <a:avLst/>
          </a:prstGeom>
        </p:spPr>
      </p:pic>
      <p:sp>
        <p:nvSpPr>
          <p:cNvPr id="3" name="Rechthoek 2"/>
          <p:cNvSpPr/>
          <p:nvPr/>
        </p:nvSpPr>
        <p:spPr>
          <a:xfrm>
            <a:off x="2488645" y="1181022"/>
            <a:ext cx="1760512" cy="5501208"/>
          </a:xfrm>
          <a:prstGeom prst="rect">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5621275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346646"/>
            <a:ext cx="8229600" cy="994122"/>
          </a:xfrm>
        </p:spPr>
        <p:txBody>
          <a:bodyPr>
            <a:normAutofit/>
          </a:bodyPr>
          <a:lstStyle/>
          <a:p>
            <a:r>
              <a:rPr lang="nl-NL" sz="2600" dirty="0">
                <a:solidFill>
                  <a:schemeClr val="tx2"/>
                </a:solidFill>
              </a:rPr>
              <a:t>Veranderingsproces PGA “Loslaten en opnieuw beginnen”</a:t>
            </a:r>
          </a:p>
        </p:txBody>
      </p:sp>
      <p:sp>
        <p:nvSpPr>
          <p:cNvPr id="2" name="Tijdelijke aanduiding voor dianummer 1"/>
          <p:cNvSpPr>
            <a:spLocks noGrp="1"/>
          </p:cNvSpPr>
          <p:nvPr>
            <p:ph type="sldNum" sz="quarter" idx="12"/>
          </p:nvPr>
        </p:nvSpPr>
        <p:spPr/>
        <p:txBody>
          <a:bodyPr/>
          <a:lstStyle/>
          <a:p>
            <a:fld id="{F1E336E6-2563-4D02-A39D-1D9A41DE0370}" type="slidenum">
              <a:rPr lang="nl-NL" smtClean="0"/>
              <a:t>27</a:t>
            </a:fld>
            <a:endParaRPr lang="nl-NL" dirty="0"/>
          </a:p>
        </p:txBody>
      </p:sp>
      <p:pic>
        <p:nvPicPr>
          <p:cNvPr id="8" name="Afbeelding 7">
            <a:extLst>
              <a:ext uri="{FF2B5EF4-FFF2-40B4-BE49-F238E27FC236}">
                <a16:creationId xmlns:a16="http://schemas.microsoft.com/office/drawing/2014/main" id="{F0AAD191-A103-4F45-9E02-E6CB33246431}"/>
              </a:ext>
            </a:extLst>
          </p:cNvPr>
          <p:cNvPicPr>
            <a:picLocks noChangeAspect="1"/>
          </p:cNvPicPr>
          <p:nvPr/>
        </p:nvPicPr>
        <p:blipFill>
          <a:blip r:embed="rId3"/>
          <a:stretch>
            <a:fillRect/>
          </a:stretch>
        </p:blipFill>
        <p:spPr>
          <a:xfrm>
            <a:off x="169717" y="1066378"/>
            <a:ext cx="8161483" cy="5564363"/>
          </a:xfrm>
          <a:prstGeom prst="rect">
            <a:avLst/>
          </a:prstGeom>
        </p:spPr>
      </p:pic>
      <p:sp>
        <p:nvSpPr>
          <p:cNvPr id="3" name="Rechthoek 2"/>
          <p:cNvSpPr/>
          <p:nvPr/>
        </p:nvSpPr>
        <p:spPr>
          <a:xfrm>
            <a:off x="4011993" y="1285454"/>
            <a:ext cx="1465171" cy="1725601"/>
          </a:xfrm>
          <a:prstGeom prst="rect">
            <a:avLst/>
          </a:prstGeom>
          <a:noFill/>
          <a:ln w="635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dirty="0"/>
          </a:p>
        </p:txBody>
      </p:sp>
    </p:spTree>
    <p:extLst>
      <p:ext uri="{BB962C8B-B14F-4D97-AF65-F5344CB8AC3E}">
        <p14:creationId xmlns:p14="http://schemas.microsoft.com/office/powerpoint/2010/main" val="29834393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ppt_x"/>
                                          </p:val>
                                        </p:tav>
                                        <p:tav tm="100000">
                                          <p:val>
                                            <p:strVal val="#ppt_x"/>
                                          </p:val>
                                        </p:tav>
                                      </p:tavLst>
                                    </p:anim>
                                    <p:anim calcmode="lin" valueType="num">
                                      <p:cBhvr additive="base">
                                        <p:cTn id="8" dur="500" fill="hold"/>
                                        <p:tgtEl>
                                          <p:spTgt spid="3"/>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a:xfrm>
            <a:off x="685800" y="1470890"/>
            <a:ext cx="7772400" cy="4470400"/>
          </a:xfrm>
        </p:spPr>
        <p:txBody>
          <a:bodyPr>
            <a:normAutofit fontScale="90000"/>
          </a:bodyPr>
          <a:lstStyle/>
          <a:p>
            <a:pPr algn="l"/>
            <a:r>
              <a:rPr lang="nl-NL" b="1" dirty="0">
                <a:solidFill>
                  <a:schemeClr val="tx2"/>
                </a:solidFill>
              </a:rPr>
              <a:t>Protestantse Gemeente Almelo </a:t>
            </a:r>
            <a:r>
              <a:rPr lang="nl-NL" b="1" dirty="0">
                <a:solidFill>
                  <a:srgbClr val="FF0000"/>
                </a:solidFill>
              </a:rPr>
              <a:t>Project</a:t>
            </a:r>
            <a:br>
              <a:rPr lang="nl-NL" b="1" dirty="0">
                <a:solidFill>
                  <a:schemeClr val="tx2"/>
                </a:solidFill>
              </a:rPr>
            </a:br>
            <a:br>
              <a:rPr lang="nl-NL" b="1" dirty="0">
                <a:solidFill>
                  <a:schemeClr val="tx2"/>
                </a:solidFill>
              </a:rPr>
            </a:br>
            <a:br>
              <a:rPr lang="nl-NL" b="1" dirty="0">
                <a:solidFill>
                  <a:schemeClr val="tx2"/>
                </a:solidFill>
              </a:rPr>
            </a:br>
            <a:br>
              <a:rPr lang="nl-NL" b="1" dirty="0">
                <a:solidFill>
                  <a:schemeClr val="tx2"/>
                </a:solidFill>
              </a:rPr>
            </a:br>
            <a:br>
              <a:rPr lang="nl-NL" b="1" dirty="0">
                <a:solidFill>
                  <a:schemeClr val="tx2"/>
                </a:solidFill>
              </a:rPr>
            </a:br>
            <a:r>
              <a:rPr lang="nl-NL" b="1" dirty="0">
                <a:solidFill>
                  <a:schemeClr val="tx2"/>
                </a:solidFill>
              </a:rPr>
              <a:t>Maar ondertussen en tegelijkertijd inzetten op elkaar ‘bovenwijks’ leren  kennen, op verbinding en op samenwerking</a:t>
            </a:r>
          </a:p>
        </p:txBody>
      </p:sp>
      <p:grpSp>
        <p:nvGrpSpPr>
          <p:cNvPr id="6" name="Groep 5"/>
          <p:cNvGrpSpPr/>
          <p:nvPr/>
        </p:nvGrpSpPr>
        <p:grpSpPr>
          <a:xfrm>
            <a:off x="7044704" y="52656"/>
            <a:ext cx="2054750" cy="720000"/>
            <a:chOff x="7044704" y="52656"/>
            <a:chExt cx="2054750" cy="720000"/>
          </a:xfrm>
        </p:grpSpPr>
        <p:pic>
          <p:nvPicPr>
            <p:cNvPr id="1026" name="Picture 2" descr="C:\Users\aarte\Downloads\PKN-merk-klr-cmyk.jp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044704" y="52656"/>
              <a:ext cx="1961752" cy="720000"/>
            </a:xfrm>
            <a:prstGeom prst="rect">
              <a:avLst/>
            </a:prstGeom>
            <a:noFill/>
            <a:extLst>
              <a:ext uri="{909E8E84-426E-40DD-AFC4-6F175D3DCCD1}">
                <a14:hiddenFill xmlns:a14="http://schemas.microsoft.com/office/drawing/2010/main">
                  <a:solidFill>
                    <a:srgbClr val="FFFFFF"/>
                  </a:solidFill>
                </a14:hiddenFill>
              </a:ext>
            </a:extLst>
          </p:spPr>
        </p:pic>
        <p:sp>
          <p:nvSpPr>
            <p:cNvPr id="4" name="Tekstvak 3"/>
            <p:cNvSpPr txBox="1"/>
            <p:nvPr/>
          </p:nvSpPr>
          <p:spPr>
            <a:xfrm>
              <a:off x="7668846" y="396000"/>
              <a:ext cx="1430608" cy="230832"/>
            </a:xfrm>
            <a:prstGeom prst="rect">
              <a:avLst/>
            </a:prstGeom>
            <a:solidFill>
              <a:schemeClr val="bg1"/>
            </a:solidFill>
          </p:spPr>
          <p:txBody>
            <a:bodyPr wrap="square" tIns="0" rtlCol="0">
              <a:spAutoFit/>
            </a:bodyPr>
            <a:lstStyle/>
            <a:p>
              <a:r>
                <a:rPr lang="nl-NL" sz="1200" b="1" dirty="0">
                  <a:solidFill>
                    <a:schemeClr val="accent6">
                      <a:lumMod val="75000"/>
                    </a:schemeClr>
                  </a:solidFill>
                </a:rPr>
                <a:t>Gemeente Almelo</a:t>
              </a:r>
            </a:p>
          </p:txBody>
        </p:sp>
      </p:grpSp>
      <p:pic>
        <p:nvPicPr>
          <p:cNvPr id="4098"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92218" y="1350818"/>
            <a:ext cx="4587831" cy="26860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2972608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tx2"/>
                </a:solidFill>
              </a:rPr>
              <a:t>AK constateert  </a:t>
            </a:r>
            <a:r>
              <a:rPr lang="nl-NL" sz="2400" dirty="0">
                <a:solidFill>
                  <a:schemeClr val="tx2"/>
                </a:solidFill>
              </a:rPr>
              <a:t>-1-</a:t>
            </a:r>
            <a:endParaRPr lang="nl-NL" dirty="0">
              <a:solidFill>
                <a:schemeClr val="tx2"/>
              </a:solidFill>
            </a:endParaRPr>
          </a:p>
        </p:txBody>
      </p:sp>
      <p:sp>
        <p:nvSpPr>
          <p:cNvPr id="3" name="Tijdelijke aanduiding voor inhoud 2"/>
          <p:cNvSpPr>
            <a:spLocks noGrp="1"/>
          </p:cNvSpPr>
          <p:nvPr>
            <p:ph idx="1"/>
          </p:nvPr>
        </p:nvSpPr>
        <p:spPr>
          <a:xfrm>
            <a:off x="457200" y="1268760"/>
            <a:ext cx="8229600" cy="4781128"/>
          </a:xfrm>
        </p:spPr>
        <p:txBody>
          <a:bodyPr>
            <a:noAutofit/>
          </a:bodyPr>
          <a:lstStyle/>
          <a:p>
            <a:endParaRPr lang="nl-NL" sz="1800" dirty="0"/>
          </a:p>
          <a:p>
            <a:r>
              <a:rPr lang="nl-NL" sz="1800" dirty="0"/>
              <a:t>De PGA heeft al jaren geen sluitende begroting. </a:t>
            </a:r>
          </a:p>
          <a:p>
            <a:pPr lvl="1"/>
            <a:r>
              <a:rPr lang="nl-NL" sz="1600" dirty="0"/>
              <a:t>Wijkbegrotingen zijn niet of maar net sluitend. </a:t>
            </a:r>
          </a:p>
          <a:p>
            <a:pPr lvl="1"/>
            <a:r>
              <a:rPr lang="nl-NL" sz="1600" dirty="0"/>
              <a:t>De financiële prognoses voor de toekomst tonen een steeds groter tekort. </a:t>
            </a:r>
          </a:p>
          <a:p>
            <a:r>
              <a:rPr lang="nl-NL" sz="1800" dirty="0"/>
              <a:t>Terugloop van het aantal leden bij alle wijkgemeenten. </a:t>
            </a:r>
          </a:p>
          <a:p>
            <a:pPr lvl="1"/>
            <a:r>
              <a:rPr lang="nl-NL" sz="1600" b="1" dirty="0"/>
              <a:t>Terugloop van het totaal ledental van de PGA is gemiddeld 200 per jaar!</a:t>
            </a:r>
          </a:p>
          <a:p>
            <a:r>
              <a:rPr lang="nl-NL" sz="1800" dirty="0"/>
              <a:t>Het aantal mensen dat de kerkdiensten bezoekt daalt. Met name jongeren en jongvolwassenen haken af.</a:t>
            </a:r>
          </a:p>
          <a:p>
            <a:r>
              <a:rPr lang="nl-NL" sz="1800" dirty="0"/>
              <a:t>Alle prognoses wijzen op verdere continue daling van ledental en kerkgangers. </a:t>
            </a:r>
          </a:p>
          <a:p>
            <a:r>
              <a:rPr lang="nl-NL" sz="1800" dirty="0"/>
              <a:t>Vergrijzing: Het aantal actieve leden wordt ouder - inzetbaarheid wordt minder. </a:t>
            </a:r>
          </a:p>
          <a:p>
            <a:r>
              <a:rPr lang="nl-NL" sz="1800" dirty="0"/>
              <a:t>Het wordt steeds moeilijker om vacatures voor ambtsdragers en bestuurlijke functies in te vullen, waardoor de bestuurlijke druk toeneemt.</a:t>
            </a:r>
          </a:p>
          <a:p>
            <a:r>
              <a:rPr lang="nl-NL" sz="1800" dirty="0"/>
              <a:t>Momenteel geldt een vacaturestop pastoraat, die zal voortduren als de begroting niet op orde komt.</a:t>
            </a:r>
          </a:p>
        </p:txBody>
      </p:sp>
      <p:sp>
        <p:nvSpPr>
          <p:cNvPr id="7" name="Tijdelijke aanduiding voor dianummer 6"/>
          <p:cNvSpPr>
            <a:spLocks noGrp="1"/>
          </p:cNvSpPr>
          <p:nvPr>
            <p:ph type="sldNum" sz="quarter" idx="12"/>
          </p:nvPr>
        </p:nvSpPr>
        <p:spPr/>
        <p:txBody>
          <a:bodyPr/>
          <a:lstStyle/>
          <a:p>
            <a:fld id="{F1E336E6-2563-4D02-A39D-1D9A41DE0370}" type="slidenum">
              <a:rPr lang="nl-NL" smtClean="0"/>
              <a:t>3</a:t>
            </a:fld>
            <a:endParaRPr lang="nl-NL" dirty="0"/>
          </a:p>
        </p:txBody>
      </p:sp>
    </p:spTree>
    <p:extLst>
      <p:ext uri="{BB962C8B-B14F-4D97-AF65-F5344CB8AC3E}">
        <p14:creationId xmlns:p14="http://schemas.microsoft.com/office/powerpoint/2010/main" val="40392489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1000"/>
                                        <p:tgtEl>
                                          <p:spTgt spid="3">
                                            <p:txEl>
                                              <p:pRg st="1" end="1"/>
                                            </p:txEl>
                                          </p:spTgt>
                                        </p:tgtEl>
                                      </p:cBhvr>
                                    </p:animEffect>
                                    <p:anim calcmode="lin" valueType="num">
                                      <p:cBhvr>
                                        <p:cTn id="8"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1" end="1"/>
                                            </p:txEl>
                                          </p:spTgt>
                                        </p:tgtEl>
                                        <p:attrNameLst>
                                          <p:attrName>ppt_y</p:attrName>
                                        </p:attrNameLst>
                                      </p:cBhvr>
                                      <p:tavLst>
                                        <p:tav tm="0">
                                          <p:val>
                                            <p:strVal val="#ppt_y+.1"/>
                                          </p:val>
                                        </p:tav>
                                        <p:tav tm="100000">
                                          <p:val>
                                            <p:strVal val="#ppt_y"/>
                                          </p:val>
                                        </p:tav>
                                      </p:tavLst>
                                    </p:anim>
                                  </p:childTnLst>
                                </p:cTn>
                              </p:par>
                              <p:par>
                                <p:cTn id="10" presetID="42" presetClass="entr" presetSubtype="0" fill="hold" nodeType="with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1000"/>
                                        <p:tgtEl>
                                          <p:spTgt spid="3">
                                            <p:txEl>
                                              <p:pRg st="2" end="2"/>
                                            </p:txEl>
                                          </p:spTgt>
                                        </p:tgtEl>
                                      </p:cBhvr>
                                    </p:animEffect>
                                    <p:anim calcmode="lin" valueType="num">
                                      <p:cBhvr>
                                        <p:cTn id="13" dur="1000" fill="hold"/>
                                        <p:tgtEl>
                                          <p:spTgt spid="3">
                                            <p:txEl>
                                              <p:pRg st="2" end="2"/>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2" end="2"/>
                                            </p:txEl>
                                          </p:spTgt>
                                        </p:tgtEl>
                                        <p:attrNameLst>
                                          <p:attrName>ppt_y</p:attrName>
                                        </p:attrNameLst>
                                      </p:cBhvr>
                                      <p:tavLst>
                                        <p:tav tm="0">
                                          <p:val>
                                            <p:strVal val="#ppt_y+.1"/>
                                          </p:val>
                                        </p:tav>
                                        <p:tav tm="100000">
                                          <p:val>
                                            <p:strVal val="#ppt_y"/>
                                          </p:val>
                                        </p:tav>
                                      </p:tavLst>
                                    </p:anim>
                                  </p:childTnLst>
                                </p:cTn>
                              </p:par>
                              <p:par>
                                <p:cTn id="15" presetID="42"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1000"/>
                                        <p:tgtEl>
                                          <p:spTgt spid="3">
                                            <p:txEl>
                                              <p:pRg st="3" end="3"/>
                                            </p:txEl>
                                          </p:spTgt>
                                        </p:tgtEl>
                                      </p:cBhvr>
                                    </p:animEffect>
                                    <p:anim calcmode="lin" valueType="num">
                                      <p:cBhvr>
                                        <p:cTn id="18" dur="1000" fill="hold"/>
                                        <p:tgtEl>
                                          <p:spTgt spid="3">
                                            <p:txEl>
                                              <p:pRg st="3" end="3"/>
                                            </p:txEl>
                                          </p:spTgt>
                                        </p:tgtEl>
                                        <p:attrNameLst>
                                          <p:attrName>ppt_x</p:attrName>
                                        </p:attrNameLst>
                                      </p:cBhvr>
                                      <p:tavLst>
                                        <p:tav tm="0">
                                          <p:val>
                                            <p:strVal val="#ppt_x"/>
                                          </p:val>
                                        </p:tav>
                                        <p:tav tm="100000">
                                          <p:val>
                                            <p:strVal val="#ppt_x"/>
                                          </p:val>
                                        </p:tav>
                                      </p:tavLst>
                                    </p:anim>
                                    <p:anim calcmode="lin" valueType="num">
                                      <p:cBhvr>
                                        <p:cTn id="19" dur="1000" fill="hold"/>
                                        <p:tgtEl>
                                          <p:spTgt spid="3">
                                            <p:txEl>
                                              <p:pRg st="3" end="3"/>
                                            </p:txEl>
                                          </p:spTgt>
                                        </p:tgtEl>
                                        <p:attrNameLst>
                                          <p:attrName>ppt_y</p:attrName>
                                        </p:attrNameLst>
                                      </p:cBhvr>
                                      <p:tavLst>
                                        <p:tav tm="0">
                                          <p:val>
                                            <p:strVal val="#ppt_y+.1"/>
                                          </p:val>
                                        </p:tav>
                                        <p:tav tm="100000">
                                          <p:val>
                                            <p:strVal val="#ppt_y"/>
                                          </p:val>
                                        </p:tav>
                                      </p:tavLst>
                                    </p:anim>
                                  </p:childTnLst>
                                </p:cTn>
                              </p:par>
                            </p:childTnLst>
                          </p:cTn>
                        </p:par>
                      </p:childTnLst>
                    </p:cTn>
                  </p:par>
                  <p:par>
                    <p:cTn id="20" fill="hold">
                      <p:stCondLst>
                        <p:cond delay="indefinite"/>
                      </p:stCondLst>
                      <p:childTnLst>
                        <p:par>
                          <p:cTn id="21" fill="hold">
                            <p:stCondLst>
                              <p:cond delay="0"/>
                            </p:stCondLst>
                            <p:childTnLst>
                              <p:par>
                                <p:cTn id="22" presetID="42" presetClass="entr" presetSubtype="0" fill="hold" nodeType="clickEffect">
                                  <p:stCondLst>
                                    <p:cond delay="0"/>
                                  </p:stCondLst>
                                  <p:childTnLst>
                                    <p:set>
                                      <p:cBhvr>
                                        <p:cTn id="23" dur="1" fill="hold">
                                          <p:stCondLst>
                                            <p:cond delay="0"/>
                                          </p:stCondLst>
                                        </p:cTn>
                                        <p:tgtEl>
                                          <p:spTgt spid="3">
                                            <p:txEl>
                                              <p:pRg st="4" end="4"/>
                                            </p:txEl>
                                          </p:spTgt>
                                        </p:tgtEl>
                                        <p:attrNameLst>
                                          <p:attrName>style.visibility</p:attrName>
                                        </p:attrNameLst>
                                      </p:cBhvr>
                                      <p:to>
                                        <p:strVal val="visible"/>
                                      </p:to>
                                    </p:set>
                                    <p:animEffect transition="in" filter="fade">
                                      <p:cBhvr>
                                        <p:cTn id="24" dur="1000"/>
                                        <p:tgtEl>
                                          <p:spTgt spid="3">
                                            <p:txEl>
                                              <p:pRg st="4" end="4"/>
                                            </p:txEl>
                                          </p:spTgt>
                                        </p:tgtEl>
                                      </p:cBhvr>
                                    </p:animEffect>
                                    <p:anim calcmode="lin" valueType="num">
                                      <p:cBhvr>
                                        <p:cTn id="25" dur="1000" fill="hold"/>
                                        <p:tgtEl>
                                          <p:spTgt spid="3">
                                            <p:txEl>
                                              <p:pRg st="4" end="4"/>
                                            </p:txEl>
                                          </p:spTgt>
                                        </p:tgtEl>
                                        <p:attrNameLst>
                                          <p:attrName>ppt_x</p:attrName>
                                        </p:attrNameLst>
                                      </p:cBhvr>
                                      <p:tavLst>
                                        <p:tav tm="0">
                                          <p:val>
                                            <p:strVal val="#ppt_x"/>
                                          </p:val>
                                        </p:tav>
                                        <p:tav tm="100000">
                                          <p:val>
                                            <p:strVal val="#ppt_x"/>
                                          </p:val>
                                        </p:tav>
                                      </p:tavLst>
                                    </p:anim>
                                    <p:anim calcmode="lin" valueType="num">
                                      <p:cBhvr>
                                        <p:cTn id="26" dur="1000" fill="hold"/>
                                        <p:tgtEl>
                                          <p:spTgt spid="3">
                                            <p:txEl>
                                              <p:pRg st="4" end="4"/>
                                            </p:txEl>
                                          </p:spTgt>
                                        </p:tgtEl>
                                        <p:attrNameLst>
                                          <p:attrName>ppt_y</p:attrName>
                                        </p:attrNameLst>
                                      </p:cBhvr>
                                      <p:tavLst>
                                        <p:tav tm="0">
                                          <p:val>
                                            <p:strVal val="#ppt_y+.1"/>
                                          </p:val>
                                        </p:tav>
                                        <p:tav tm="100000">
                                          <p:val>
                                            <p:strVal val="#ppt_y"/>
                                          </p:val>
                                        </p:tav>
                                      </p:tavLst>
                                    </p:anim>
                                  </p:childTnLst>
                                </p:cTn>
                              </p:par>
                              <p:par>
                                <p:cTn id="27" presetID="42" presetClass="entr" presetSubtype="0" fill="hold"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animEffect transition="in" filter="fade">
                                      <p:cBhvr>
                                        <p:cTn id="29" dur="1000"/>
                                        <p:tgtEl>
                                          <p:spTgt spid="3">
                                            <p:txEl>
                                              <p:pRg st="5" end="5"/>
                                            </p:txEl>
                                          </p:spTgt>
                                        </p:tgtEl>
                                      </p:cBhvr>
                                    </p:animEffect>
                                    <p:anim calcmode="lin" valueType="num">
                                      <p:cBhvr>
                                        <p:cTn id="30" dur="1000" fill="hold"/>
                                        <p:tgtEl>
                                          <p:spTgt spid="3">
                                            <p:txEl>
                                              <p:pRg st="5" end="5"/>
                                            </p:txEl>
                                          </p:spTgt>
                                        </p:tgtEl>
                                        <p:attrNameLst>
                                          <p:attrName>ppt_x</p:attrName>
                                        </p:attrNameLst>
                                      </p:cBhvr>
                                      <p:tavLst>
                                        <p:tav tm="0">
                                          <p:val>
                                            <p:strVal val="#ppt_x"/>
                                          </p:val>
                                        </p:tav>
                                        <p:tav tm="100000">
                                          <p:val>
                                            <p:strVal val="#ppt_x"/>
                                          </p:val>
                                        </p:tav>
                                      </p:tavLst>
                                    </p:anim>
                                    <p:anim calcmode="lin" valueType="num">
                                      <p:cBhvr>
                                        <p:cTn id="31" dur="1000" fill="hold"/>
                                        <p:tgtEl>
                                          <p:spTgt spid="3">
                                            <p:txEl>
                                              <p:pRg st="5" end="5"/>
                                            </p:txEl>
                                          </p:spTgt>
                                        </p:tgtEl>
                                        <p:attrNameLst>
                                          <p:attrName>ppt_y</p:attrName>
                                        </p:attrNameLst>
                                      </p:cBhvr>
                                      <p:tavLst>
                                        <p:tav tm="0">
                                          <p:val>
                                            <p:strVal val="#ppt_y+.1"/>
                                          </p:val>
                                        </p:tav>
                                        <p:tav tm="100000">
                                          <p:val>
                                            <p:strVal val="#ppt_y"/>
                                          </p:val>
                                        </p:tav>
                                      </p:tavLst>
                                    </p:anim>
                                  </p:childTnLst>
                                </p:cTn>
                              </p:par>
                            </p:childTnLst>
                          </p:cTn>
                        </p:par>
                      </p:childTnLst>
                    </p:cTn>
                  </p:par>
                  <p:par>
                    <p:cTn id="32" fill="hold">
                      <p:stCondLst>
                        <p:cond delay="indefinite"/>
                      </p:stCondLst>
                      <p:childTnLst>
                        <p:par>
                          <p:cTn id="33" fill="hold">
                            <p:stCondLst>
                              <p:cond delay="0"/>
                            </p:stCondLst>
                            <p:childTnLst>
                              <p:par>
                                <p:cTn id="34" presetID="42" presetClass="entr" presetSubtype="0" fill="hold" nodeType="clickEffect">
                                  <p:stCondLst>
                                    <p:cond delay="0"/>
                                  </p:stCondLst>
                                  <p:childTnLst>
                                    <p:set>
                                      <p:cBhvr>
                                        <p:cTn id="35" dur="1" fill="hold">
                                          <p:stCondLst>
                                            <p:cond delay="0"/>
                                          </p:stCondLst>
                                        </p:cTn>
                                        <p:tgtEl>
                                          <p:spTgt spid="3">
                                            <p:txEl>
                                              <p:pRg st="6" end="6"/>
                                            </p:txEl>
                                          </p:spTgt>
                                        </p:tgtEl>
                                        <p:attrNameLst>
                                          <p:attrName>style.visibility</p:attrName>
                                        </p:attrNameLst>
                                      </p:cBhvr>
                                      <p:to>
                                        <p:strVal val="visible"/>
                                      </p:to>
                                    </p:set>
                                    <p:animEffect transition="in" filter="fade">
                                      <p:cBhvr>
                                        <p:cTn id="36" dur="1000"/>
                                        <p:tgtEl>
                                          <p:spTgt spid="3">
                                            <p:txEl>
                                              <p:pRg st="6" end="6"/>
                                            </p:txEl>
                                          </p:spTgt>
                                        </p:tgtEl>
                                      </p:cBhvr>
                                    </p:animEffect>
                                    <p:anim calcmode="lin" valueType="num">
                                      <p:cBhvr>
                                        <p:cTn id="37" dur="1000" fill="hold"/>
                                        <p:tgtEl>
                                          <p:spTgt spid="3">
                                            <p:txEl>
                                              <p:pRg st="6" end="6"/>
                                            </p:txEl>
                                          </p:spTgt>
                                        </p:tgtEl>
                                        <p:attrNameLst>
                                          <p:attrName>ppt_x</p:attrName>
                                        </p:attrNameLst>
                                      </p:cBhvr>
                                      <p:tavLst>
                                        <p:tav tm="0">
                                          <p:val>
                                            <p:strVal val="#ppt_x"/>
                                          </p:val>
                                        </p:tav>
                                        <p:tav tm="100000">
                                          <p:val>
                                            <p:strVal val="#ppt_x"/>
                                          </p:val>
                                        </p:tav>
                                      </p:tavLst>
                                    </p:anim>
                                    <p:anim calcmode="lin" valueType="num">
                                      <p:cBhvr>
                                        <p:cTn id="38" dur="1000" fill="hold"/>
                                        <p:tgtEl>
                                          <p:spTgt spid="3">
                                            <p:txEl>
                                              <p:pRg st="6" end="6"/>
                                            </p:txEl>
                                          </p:spTgt>
                                        </p:tgtEl>
                                        <p:attrNameLst>
                                          <p:attrName>ppt_y</p:attrName>
                                        </p:attrNameLst>
                                      </p:cBhvr>
                                      <p:tavLst>
                                        <p:tav tm="0">
                                          <p:val>
                                            <p:strVal val="#ppt_y+.1"/>
                                          </p:val>
                                        </p:tav>
                                        <p:tav tm="100000">
                                          <p:val>
                                            <p:strVal val="#ppt_y"/>
                                          </p:val>
                                        </p:tav>
                                      </p:tavLst>
                                    </p:anim>
                                  </p:childTnLst>
                                </p:cTn>
                              </p:par>
                            </p:childTnLst>
                          </p:cTn>
                        </p:par>
                      </p:childTnLst>
                    </p:cTn>
                  </p:par>
                  <p:par>
                    <p:cTn id="39" fill="hold">
                      <p:stCondLst>
                        <p:cond delay="indefinite"/>
                      </p:stCondLst>
                      <p:childTnLst>
                        <p:par>
                          <p:cTn id="40" fill="hold">
                            <p:stCondLst>
                              <p:cond delay="0"/>
                            </p:stCondLst>
                            <p:childTnLst>
                              <p:par>
                                <p:cTn id="41" presetID="42" presetClass="entr" presetSubtype="0" fill="hold" nodeType="clickEffect">
                                  <p:stCondLst>
                                    <p:cond delay="0"/>
                                  </p:stCondLst>
                                  <p:childTnLst>
                                    <p:set>
                                      <p:cBhvr>
                                        <p:cTn id="42" dur="1" fill="hold">
                                          <p:stCondLst>
                                            <p:cond delay="0"/>
                                          </p:stCondLst>
                                        </p:cTn>
                                        <p:tgtEl>
                                          <p:spTgt spid="3">
                                            <p:txEl>
                                              <p:pRg st="7" end="7"/>
                                            </p:txEl>
                                          </p:spTgt>
                                        </p:tgtEl>
                                        <p:attrNameLst>
                                          <p:attrName>style.visibility</p:attrName>
                                        </p:attrNameLst>
                                      </p:cBhvr>
                                      <p:to>
                                        <p:strVal val="visible"/>
                                      </p:to>
                                    </p:set>
                                    <p:animEffect transition="in" filter="fade">
                                      <p:cBhvr>
                                        <p:cTn id="43" dur="1000"/>
                                        <p:tgtEl>
                                          <p:spTgt spid="3">
                                            <p:txEl>
                                              <p:pRg st="7" end="7"/>
                                            </p:txEl>
                                          </p:spTgt>
                                        </p:tgtEl>
                                      </p:cBhvr>
                                    </p:animEffect>
                                    <p:anim calcmode="lin" valueType="num">
                                      <p:cBhvr>
                                        <p:cTn id="44" dur="1000" fill="hold"/>
                                        <p:tgtEl>
                                          <p:spTgt spid="3">
                                            <p:txEl>
                                              <p:pRg st="7" end="7"/>
                                            </p:txEl>
                                          </p:spTgt>
                                        </p:tgtEl>
                                        <p:attrNameLst>
                                          <p:attrName>ppt_x</p:attrName>
                                        </p:attrNameLst>
                                      </p:cBhvr>
                                      <p:tavLst>
                                        <p:tav tm="0">
                                          <p:val>
                                            <p:strVal val="#ppt_x"/>
                                          </p:val>
                                        </p:tav>
                                        <p:tav tm="100000">
                                          <p:val>
                                            <p:strVal val="#ppt_x"/>
                                          </p:val>
                                        </p:tav>
                                      </p:tavLst>
                                    </p:anim>
                                    <p:anim calcmode="lin" valueType="num">
                                      <p:cBhvr>
                                        <p:cTn id="45" dur="1000" fill="hold"/>
                                        <p:tgtEl>
                                          <p:spTgt spid="3">
                                            <p:txEl>
                                              <p:pRg st="7" end="7"/>
                                            </p:txEl>
                                          </p:spTgt>
                                        </p:tgtEl>
                                        <p:attrNameLst>
                                          <p:attrName>ppt_y</p:attrName>
                                        </p:attrNameLst>
                                      </p:cBhvr>
                                      <p:tavLst>
                                        <p:tav tm="0">
                                          <p:val>
                                            <p:strVal val="#ppt_y+.1"/>
                                          </p:val>
                                        </p:tav>
                                        <p:tav tm="100000">
                                          <p:val>
                                            <p:strVal val="#ppt_y"/>
                                          </p:val>
                                        </p:tav>
                                      </p:tavLst>
                                    </p:anim>
                                  </p:childTnLst>
                                </p:cTn>
                              </p:par>
                            </p:childTnLst>
                          </p:cTn>
                        </p:par>
                      </p:childTnLst>
                    </p:cTn>
                  </p:par>
                  <p:par>
                    <p:cTn id="46" fill="hold">
                      <p:stCondLst>
                        <p:cond delay="indefinite"/>
                      </p:stCondLst>
                      <p:childTnLst>
                        <p:par>
                          <p:cTn id="47" fill="hold">
                            <p:stCondLst>
                              <p:cond delay="0"/>
                            </p:stCondLst>
                            <p:childTnLst>
                              <p:par>
                                <p:cTn id="48" presetID="42" presetClass="entr" presetSubtype="0" fill="hold" nodeType="clickEffect">
                                  <p:stCondLst>
                                    <p:cond delay="0"/>
                                  </p:stCondLst>
                                  <p:childTnLst>
                                    <p:set>
                                      <p:cBhvr>
                                        <p:cTn id="49" dur="1" fill="hold">
                                          <p:stCondLst>
                                            <p:cond delay="0"/>
                                          </p:stCondLst>
                                        </p:cTn>
                                        <p:tgtEl>
                                          <p:spTgt spid="3">
                                            <p:txEl>
                                              <p:pRg st="8" end="8"/>
                                            </p:txEl>
                                          </p:spTgt>
                                        </p:tgtEl>
                                        <p:attrNameLst>
                                          <p:attrName>style.visibility</p:attrName>
                                        </p:attrNameLst>
                                      </p:cBhvr>
                                      <p:to>
                                        <p:strVal val="visible"/>
                                      </p:to>
                                    </p:set>
                                    <p:animEffect transition="in" filter="fade">
                                      <p:cBhvr>
                                        <p:cTn id="50" dur="1000"/>
                                        <p:tgtEl>
                                          <p:spTgt spid="3">
                                            <p:txEl>
                                              <p:pRg st="8" end="8"/>
                                            </p:txEl>
                                          </p:spTgt>
                                        </p:tgtEl>
                                      </p:cBhvr>
                                    </p:animEffect>
                                    <p:anim calcmode="lin" valueType="num">
                                      <p:cBhvr>
                                        <p:cTn id="51" dur="1000" fill="hold"/>
                                        <p:tgtEl>
                                          <p:spTgt spid="3">
                                            <p:txEl>
                                              <p:pRg st="8" end="8"/>
                                            </p:txEl>
                                          </p:spTgt>
                                        </p:tgtEl>
                                        <p:attrNameLst>
                                          <p:attrName>ppt_x</p:attrName>
                                        </p:attrNameLst>
                                      </p:cBhvr>
                                      <p:tavLst>
                                        <p:tav tm="0">
                                          <p:val>
                                            <p:strVal val="#ppt_x"/>
                                          </p:val>
                                        </p:tav>
                                        <p:tav tm="100000">
                                          <p:val>
                                            <p:strVal val="#ppt_x"/>
                                          </p:val>
                                        </p:tav>
                                      </p:tavLst>
                                    </p:anim>
                                    <p:anim calcmode="lin" valueType="num">
                                      <p:cBhvr>
                                        <p:cTn id="52" dur="1000" fill="hold"/>
                                        <p:tgtEl>
                                          <p:spTgt spid="3">
                                            <p:txEl>
                                              <p:pRg st="8" end="8"/>
                                            </p:txEl>
                                          </p:spTgt>
                                        </p:tgtEl>
                                        <p:attrNameLst>
                                          <p:attrName>ppt_y</p:attrName>
                                        </p:attrNameLst>
                                      </p:cBhvr>
                                      <p:tavLst>
                                        <p:tav tm="0">
                                          <p:val>
                                            <p:strVal val="#ppt_y+.1"/>
                                          </p:val>
                                        </p:tav>
                                        <p:tav tm="100000">
                                          <p:val>
                                            <p:strVal val="#ppt_y"/>
                                          </p:val>
                                        </p:tav>
                                      </p:tavLst>
                                    </p:anim>
                                  </p:childTnLst>
                                </p:cTn>
                              </p:par>
                            </p:childTnLst>
                          </p:cTn>
                        </p:par>
                      </p:childTnLst>
                    </p:cTn>
                  </p:par>
                  <p:par>
                    <p:cTn id="53" fill="hold">
                      <p:stCondLst>
                        <p:cond delay="indefinite"/>
                      </p:stCondLst>
                      <p:childTnLst>
                        <p:par>
                          <p:cTn id="54" fill="hold">
                            <p:stCondLst>
                              <p:cond delay="0"/>
                            </p:stCondLst>
                            <p:childTnLst>
                              <p:par>
                                <p:cTn id="55" presetID="42" presetClass="entr" presetSubtype="0" fill="hold" nodeType="clickEffect">
                                  <p:stCondLst>
                                    <p:cond delay="0"/>
                                  </p:stCondLst>
                                  <p:childTnLst>
                                    <p:set>
                                      <p:cBhvr>
                                        <p:cTn id="56" dur="1" fill="hold">
                                          <p:stCondLst>
                                            <p:cond delay="0"/>
                                          </p:stCondLst>
                                        </p:cTn>
                                        <p:tgtEl>
                                          <p:spTgt spid="3">
                                            <p:txEl>
                                              <p:pRg st="9" end="9"/>
                                            </p:txEl>
                                          </p:spTgt>
                                        </p:tgtEl>
                                        <p:attrNameLst>
                                          <p:attrName>style.visibility</p:attrName>
                                        </p:attrNameLst>
                                      </p:cBhvr>
                                      <p:to>
                                        <p:strVal val="visible"/>
                                      </p:to>
                                    </p:set>
                                    <p:animEffect transition="in" filter="fade">
                                      <p:cBhvr>
                                        <p:cTn id="57" dur="1000"/>
                                        <p:tgtEl>
                                          <p:spTgt spid="3">
                                            <p:txEl>
                                              <p:pRg st="9" end="9"/>
                                            </p:txEl>
                                          </p:spTgt>
                                        </p:tgtEl>
                                      </p:cBhvr>
                                    </p:animEffect>
                                    <p:anim calcmode="lin" valueType="num">
                                      <p:cBhvr>
                                        <p:cTn id="58" dur="1000" fill="hold"/>
                                        <p:tgtEl>
                                          <p:spTgt spid="3">
                                            <p:txEl>
                                              <p:pRg st="9" end="9"/>
                                            </p:txEl>
                                          </p:spTgt>
                                        </p:tgtEl>
                                        <p:attrNameLst>
                                          <p:attrName>ppt_x</p:attrName>
                                        </p:attrNameLst>
                                      </p:cBhvr>
                                      <p:tavLst>
                                        <p:tav tm="0">
                                          <p:val>
                                            <p:strVal val="#ppt_x"/>
                                          </p:val>
                                        </p:tav>
                                        <p:tav tm="100000">
                                          <p:val>
                                            <p:strVal val="#ppt_x"/>
                                          </p:val>
                                        </p:tav>
                                      </p:tavLst>
                                    </p:anim>
                                    <p:anim calcmode="lin" valueType="num">
                                      <p:cBhvr>
                                        <p:cTn id="59" dur="1000" fill="hold"/>
                                        <p:tgtEl>
                                          <p:spTgt spid="3">
                                            <p:txEl>
                                              <p:pRg st="9" end="9"/>
                                            </p:txEl>
                                          </p:spTgt>
                                        </p:tgtEl>
                                        <p:attrNameLst>
                                          <p:attrName>ppt_y</p:attrName>
                                        </p:attrNameLst>
                                      </p:cBhvr>
                                      <p:tavLst>
                                        <p:tav tm="0">
                                          <p:val>
                                            <p:strVal val="#ppt_y+.1"/>
                                          </p:val>
                                        </p:tav>
                                        <p:tav tm="100000">
                                          <p:val>
                                            <p:strVal val="#ppt_y"/>
                                          </p:val>
                                        </p:tav>
                                      </p:tavLst>
                                    </p:anim>
                                  </p:childTnLst>
                                </p:cTn>
                              </p:par>
                            </p:childTnLst>
                          </p:cTn>
                        </p:par>
                      </p:childTnLst>
                    </p:cTn>
                  </p:par>
                  <p:par>
                    <p:cTn id="60" fill="hold">
                      <p:stCondLst>
                        <p:cond delay="indefinite"/>
                      </p:stCondLst>
                      <p:childTnLst>
                        <p:par>
                          <p:cTn id="61" fill="hold">
                            <p:stCondLst>
                              <p:cond delay="0"/>
                            </p:stCondLst>
                            <p:childTnLst>
                              <p:par>
                                <p:cTn id="62" presetID="42" presetClass="entr" presetSubtype="0" fill="hold" nodeType="clickEffect">
                                  <p:stCondLst>
                                    <p:cond delay="0"/>
                                  </p:stCondLst>
                                  <p:childTnLst>
                                    <p:set>
                                      <p:cBhvr>
                                        <p:cTn id="63" dur="1" fill="hold">
                                          <p:stCondLst>
                                            <p:cond delay="0"/>
                                          </p:stCondLst>
                                        </p:cTn>
                                        <p:tgtEl>
                                          <p:spTgt spid="3">
                                            <p:txEl>
                                              <p:pRg st="10" end="10"/>
                                            </p:txEl>
                                          </p:spTgt>
                                        </p:tgtEl>
                                        <p:attrNameLst>
                                          <p:attrName>style.visibility</p:attrName>
                                        </p:attrNameLst>
                                      </p:cBhvr>
                                      <p:to>
                                        <p:strVal val="visible"/>
                                      </p:to>
                                    </p:set>
                                    <p:animEffect transition="in" filter="fade">
                                      <p:cBhvr>
                                        <p:cTn id="64" dur="1000"/>
                                        <p:tgtEl>
                                          <p:spTgt spid="3">
                                            <p:txEl>
                                              <p:pRg st="10" end="10"/>
                                            </p:txEl>
                                          </p:spTgt>
                                        </p:tgtEl>
                                      </p:cBhvr>
                                    </p:animEffect>
                                    <p:anim calcmode="lin" valueType="num">
                                      <p:cBhvr>
                                        <p:cTn id="65" dur="1000" fill="hold"/>
                                        <p:tgtEl>
                                          <p:spTgt spid="3">
                                            <p:txEl>
                                              <p:pRg st="10" end="10"/>
                                            </p:txEl>
                                          </p:spTgt>
                                        </p:tgtEl>
                                        <p:attrNameLst>
                                          <p:attrName>ppt_x</p:attrName>
                                        </p:attrNameLst>
                                      </p:cBhvr>
                                      <p:tavLst>
                                        <p:tav tm="0">
                                          <p:val>
                                            <p:strVal val="#ppt_x"/>
                                          </p:val>
                                        </p:tav>
                                        <p:tav tm="100000">
                                          <p:val>
                                            <p:strVal val="#ppt_x"/>
                                          </p:val>
                                        </p:tav>
                                      </p:tavLst>
                                    </p:anim>
                                    <p:anim calcmode="lin" valueType="num">
                                      <p:cBhvr>
                                        <p:cTn id="66" dur="1000" fill="hold"/>
                                        <p:tgtEl>
                                          <p:spTgt spid="3">
                                            <p:txEl>
                                              <p:pRg st="10" end="1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418654"/>
            <a:ext cx="8229600" cy="850106"/>
          </a:xfrm>
        </p:spPr>
        <p:txBody>
          <a:bodyPr>
            <a:normAutofit/>
          </a:bodyPr>
          <a:lstStyle/>
          <a:p>
            <a:r>
              <a:rPr lang="nl-NL" sz="3200" dirty="0">
                <a:solidFill>
                  <a:schemeClr val="tx2"/>
                </a:solidFill>
              </a:rPr>
              <a:t>PGA Ledenverloop van 2019 t.e.m. 2028</a:t>
            </a:r>
          </a:p>
        </p:txBody>
      </p:sp>
      <p:graphicFrame>
        <p:nvGraphicFramePr>
          <p:cNvPr id="5" name="Grafiek 4"/>
          <p:cNvGraphicFramePr>
            <a:graphicFrameLocks noGrp="1"/>
          </p:cNvGraphicFramePr>
          <p:nvPr>
            <p:extLst>
              <p:ext uri="{D42A27DB-BD31-4B8C-83A1-F6EECF244321}">
                <p14:modId xmlns:p14="http://schemas.microsoft.com/office/powerpoint/2010/main" val="1471660872"/>
              </p:ext>
            </p:extLst>
          </p:nvPr>
        </p:nvGraphicFramePr>
        <p:xfrm>
          <a:off x="395536" y="1124744"/>
          <a:ext cx="8352928" cy="5472608"/>
        </p:xfrm>
        <a:graphic>
          <a:graphicData uri="http://schemas.openxmlformats.org/drawingml/2006/chart">
            <c:chart xmlns:c="http://schemas.openxmlformats.org/drawingml/2006/chart" xmlns:r="http://schemas.openxmlformats.org/officeDocument/2006/relationships" r:id="rId3"/>
          </a:graphicData>
        </a:graphic>
      </p:graphicFrame>
      <p:sp>
        <p:nvSpPr>
          <p:cNvPr id="2" name="Tijdelijke aanduiding voor dianummer 1"/>
          <p:cNvSpPr>
            <a:spLocks noGrp="1"/>
          </p:cNvSpPr>
          <p:nvPr>
            <p:ph type="sldNum" sz="quarter" idx="12"/>
          </p:nvPr>
        </p:nvSpPr>
        <p:spPr/>
        <p:txBody>
          <a:bodyPr/>
          <a:lstStyle/>
          <a:p>
            <a:fld id="{F1E336E6-2563-4D02-A39D-1D9A41DE0370}" type="slidenum">
              <a:rPr lang="nl-NL" smtClean="0"/>
              <a:t>4</a:t>
            </a:fld>
            <a:endParaRPr lang="nl-NL" dirty="0"/>
          </a:p>
        </p:txBody>
      </p:sp>
    </p:spTree>
    <p:extLst>
      <p:ext uri="{BB962C8B-B14F-4D97-AF65-F5344CB8AC3E}">
        <p14:creationId xmlns:p14="http://schemas.microsoft.com/office/powerpoint/2010/main" val="29931462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71600" y="490662"/>
            <a:ext cx="7848872" cy="634082"/>
          </a:xfrm>
        </p:spPr>
        <p:txBody>
          <a:bodyPr>
            <a:noAutofit/>
          </a:bodyPr>
          <a:lstStyle/>
          <a:p>
            <a:r>
              <a:rPr lang="nl-NL" sz="3200" dirty="0">
                <a:solidFill>
                  <a:schemeClr val="tx2"/>
                </a:solidFill>
              </a:rPr>
              <a:t>PGA Kerkelijke Bijdrage van 2012 t.e.m. 2028</a:t>
            </a:r>
          </a:p>
        </p:txBody>
      </p:sp>
      <p:graphicFrame>
        <p:nvGraphicFramePr>
          <p:cNvPr id="5" name="Grafiek 4"/>
          <p:cNvGraphicFramePr>
            <a:graphicFrameLocks noGrp="1"/>
          </p:cNvGraphicFramePr>
          <p:nvPr>
            <p:extLst>
              <p:ext uri="{D42A27DB-BD31-4B8C-83A1-F6EECF244321}">
                <p14:modId xmlns:p14="http://schemas.microsoft.com/office/powerpoint/2010/main" val="2958986478"/>
              </p:ext>
            </p:extLst>
          </p:nvPr>
        </p:nvGraphicFramePr>
        <p:xfrm>
          <a:off x="323527" y="980728"/>
          <a:ext cx="8640000" cy="5480560"/>
        </p:xfrm>
        <a:graphic>
          <a:graphicData uri="http://schemas.openxmlformats.org/drawingml/2006/chart">
            <c:chart xmlns:c="http://schemas.openxmlformats.org/drawingml/2006/chart" xmlns:r="http://schemas.openxmlformats.org/officeDocument/2006/relationships" r:id="rId3"/>
          </a:graphicData>
        </a:graphic>
      </p:graphicFrame>
      <p:sp>
        <p:nvSpPr>
          <p:cNvPr id="3" name="Tijdelijke aanduiding voor dianummer 2"/>
          <p:cNvSpPr>
            <a:spLocks noGrp="1"/>
          </p:cNvSpPr>
          <p:nvPr>
            <p:ph type="sldNum" sz="quarter" idx="12"/>
          </p:nvPr>
        </p:nvSpPr>
        <p:spPr/>
        <p:txBody>
          <a:bodyPr/>
          <a:lstStyle/>
          <a:p>
            <a:fld id="{F1E336E6-2563-4D02-A39D-1D9A41DE0370}" type="slidenum">
              <a:rPr lang="nl-NL" smtClean="0"/>
              <a:t>5</a:t>
            </a:fld>
            <a:endParaRPr lang="nl-NL" dirty="0"/>
          </a:p>
        </p:txBody>
      </p:sp>
    </p:spTree>
    <p:extLst>
      <p:ext uri="{BB962C8B-B14F-4D97-AF65-F5344CB8AC3E}">
        <p14:creationId xmlns:p14="http://schemas.microsoft.com/office/powerpoint/2010/main" val="53957647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3"/>
          <p:cNvSpPr>
            <a:spLocks noGrp="1"/>
          </p:cNvSpPr>
          <p:nvPr>
            <p:ph type="title"/>
          </p:nvPr>
        </p:nvSpPr>
        <p:spPr>
          <a:xfrm>
            <a:off x="457200" y="346646"/>
            <a:ext cx="8229600" cy="994122"/>
          </a:xfrm>
        </p:spPr>
        <p:txBody>
          <a:bodyPr>
            <a:normAutofit/>
          </a:bodyPr>
          <a:lstStyle/>
          <a:p>
            <a:r>
              <a:rPr lang="nl-NL" sz="2600" dirty="0">
                <a:solidFill>
                  <a:schemeClr val="tx2"/>
                </a:solidFill>
              </a:rPr>
              <a:t>Veranderingsproces PGA “Loslaten en opnieuw beginnen”</a:t>
            </a:r>
          </a:p>
        </p:txBody>
      </p:sp>
      <p:sp>
        <p:nvSpPr>
          <p:cNvPr id="2" name="Tijdelijke aanduiding voor dianummer 1"/>
          <p:cNvSpPr>
            <a:spLocks noGrp="1"/>
          </p:cNvSpPr>
          <p:nvPr>
            <p:ph type="sldNum" sz="quarter" idx="12"/>
          </p:nvPr>
        </p:nvSpPr>
        <p:spPr/>
        <p:txBody>
          <a:bodyPr/>
          <a:lstStyle/>
          <a:p>
            <a:fld id="{F1E336E6-2563-4D02-A39D-1D9A41DE0370}" type="slidenum">
              <a:rPr lang="nl-NL" smtClean="0"/>
              <a:t>6</a:t>
            </a:fld>
            <a:endParaRPr lang="nl-NL" dirty="0"/>
          </a:p>
        </p:txBody>
      </p:sp>
      <p:pic>
        <p:nvPicPr>
          <p:cNvPr id="5" name="Afbeelding 4">
            <a:extLst>
              <a:ext uri="{FF2B5EF4-FFF2-40B4-BE49-F238E27FC236}">
                <a16:creationId xmlns:a16="http://schemas.microsoft.com/office/drawing/2014/main" id="{D97D3F48-06E4-46E1-8D5F-51D93E33CFFE}"/>
              </a:ext>
            </a:extLst>
          </p:cNvPr>
          <p:cNvPicPr>
            <a:picLocks noChangeAspect="1"/>
          </p:cNvPicPr>
          <p:nvPr/>
        </p:nvPicPr>
        <p:blipFill>
          <a:blip r:embed="rId3"/>
          <a:stretch>
            <a:fillRect/>
          </a:stretch>
        </p:blipFill>
        <p:spPr>
          <a:xfrm>
            <a:off x="579581" y="1084021"/>
            <a:ext cx="7733145" cy="5272329"/>
          </a:xfrm>
          <a:prstGeom prst="rect">
            <a:avLst/>
          </a:prstGeom>
        </p:spPr>
      </p:pic>
    </p:spTree>
    <p:extLst>
      <p:ext uri="{BB962C8B-B14F-4D97-AF65-F5344CB8AC3E}">
        <p14:creationId xmlns:p14="http://schemas.microsoft.com/office/powerpoint/2010/main" val="10911898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dirty="0">
                <a:solidFill>
                  <a:schemeClr val="tx2"/>
                </a:solidFill>
              </a:rPr>
              <a:t>AK constateert  </a:t>
            </a:r>
            <a:r>
              <a:rPr lang="nl-NL" sz="2400" dirty="0">
                <a:solidFill>
                  <a:schemeClr val="tx2"/>
                </a:solidFill>
              </a:rPr>
              <a:t>-2-</a:t>
            </a:r>
            <a:endParaRPr lang="nl-NL" dirty="0">
              <a:solidFill>
                <a:schemeClr val="tx2"/>
              </a:solidFill>
            </a:endParaRPr>
          </a:p>
        </p:txBody>
      </p:sp>
      <p:sp>
        <p:nvSpPr>
          <p:cNvPr id="7" name="Tijdelijke aanduiding voor dianummer 6"/>
          <p:cNvSpPr>
            <a:spLocks noGrp="1"/>
          </p:cNvSpPr>
          <p:nvPr>
            <p:ph type="sldNum" sz="quarter" idx="12"/>
          </p:nvPr>
        </p:nvSpPr>
        <p:spPr/>
        <p:txBody>
          <a:bodyPr/>
          <a:lstStyle/>
          <a:p>
            <a:fld id="{F1E336E6-2563-4D02-A39D-1D9A41DE0370}" type="slidenum">
              <a:rPr lang="nl-NL" smtClean="0"/>
              <a:t>7</a:t>
            </a:fld>
            <a:endParaRPr lang="nl-NL" dirty="0"/>
          </a:p>
        </p:txBody>
      </p:sp>
      <p:sp>
        <p:nvSpPr>
          <p:cNvPr id="4" name="Tijdelijke aanduiding voor inhoud 3"/>
          <p:cNvSpPr>
            <a:spLocks noGrp="1"/>
          </p:cNvSpPr>
          <p:nvPr>
            <p:ph idx="1"/>
          </p:nvPr>
        </p:nvSpPr>
        <p:spPr>
          <a:xfrm>
            <a:off x="457200" y="1600200"/>
            <a:ext cx="8507288" cy="4781128"/>
          </a:xfrm>
        </p:spPr>
        <p:txBody>
          <a:bodyPr>
            <a:normAutofit fontScale="62500" lnSpcReduction="20000"/>
          </a:bodyPr>
          <a:lstStyle/>
          <a:p>
            <a:r>
              <a:rPr lang="nl-NL" dirty="0"/>
              <a:t>Stedelijk beleid (budget € 600.000) gaf niet gewenste resultaat</a:t>
            </a:r>
          </a:p>
          <a:p>
            <a:r>
              <a:rPr lang="nl-NL" dirty="0"/>
              <a:t>Alle wijkgemeenten beseffen: PGA moet veranderen.</a:t>
            </a:r>
          </a:p>
          <a:p>
            <a:r>
              <a:rPr lang="nl-NL" dirty="0"/>
              <a:t>Doelstelling: Een </a:t>
            </a:r>
            <a:r>
              <a:rPr lang="nl-NL" b="1" dirty="0">
                <a:solidFill>
                  <a:schemeClr val="accent1"/>
                </a:solidFill>
              </a:rPr>
              <a:t>vitale, aantrekkelijke en toekomstbestendige PGA!</a:t>
            </a:r>
          </a:p>
          <a:p>
            <a:pPr lvl="1"/>
            <a:r>
              <a:rPr lang="nl-NL" sz="2900" dirty="0"/>
              <a:t>nu er nog voldoende menskracht is,</a:t>
            </a:r>
          </a:p>
          <a:p>
            <a:pPr lvl="1"/>
            <a:r>
              <a:rPr lang="nl-NL" sz="2900" dirty="0"/>
              <a:t>en middelen om dit doel te realiseren.</a:t>
            </a:r>
          </a:p>
          <a:p>
            <a:r>
              <a:rPr lang="nl-NL" dirty="0"/>
              <a:t>Over de toekomst van de PGA is nu meer dan 1 jaar gediscussieerd.</a:t>
            </a:r>
          </a:p>
          <a:p>
            <a:pPr lvl="1"/>
            <a:r>
              <a:rPr lang="nl-NL" dirty="0"/>
              <a:t>Alle wijkgemeenten hebben feed back gegeven.</a:t>
            </a:r>
          </a:p>
          <a:p>
            <a:pPr lvl="1"/>
            <a:r>
              <a:rPr lang="nl-NL" dirty="0"/>
              <a:t>Tendens is dat PGA op termijn van 5 wijk- naar 1 gemeente zal groeien. </a:t>
            </a:r>
          </a:p>
          <a:p>
            <a:pPr lvl="1"/>
            <a:r>
              <a:rPr lang="nl-NL" dirty="0"/>
              <a:t>Een tussenstap via samenvoeging van enkele wijkgemeenten is niet wenselijk:</a:t>
            </a:r>
          </a:p>
          <a:p>
            <a:pPr lvl="2"/>
            <a:r>
              <a:rPr lang="nl-NL" dirty="0"/>
              <a:t>Gaat teveel tijd en energie kosten,</a:t>
            </a:r>
          </a:p>
          <a:p>
            <a:pPr lvl="2"/>
            <a:r>
              <a:rPr lang="nl-NL" dirty="0"/>
              <a:t>Ook wordt voorkomen dat de ene gemeente aanschuift bij de andere gemeente.</a:t>
            </a:r>
          </a:p>
          <a:p>
            <a:r>
              <a:rPr lang="nl-NL" dirty="0"/>
              <a:t>Samen staan we sterk!</a:t>
            </a:r>
          </a:p>
          <a:p>
            <a:r>
              <a:rPr lang="nl-NL" dirty="0"/>
              <a:t>Samen loslaten en opnieuw beginnen aan:</a:t>
            </a:r>
          </a:p>
          <a:p>
            <a:pPr lvl="1"/>
            <a:r>
              <a:rPr lang="nl-NL" dirty="0"/>
              <a:t>Vitale, aantrekkelijke en duurzame PGA!</a:t>
            </a:r>
          </a:p>
          <a:p>
            <a:r>
              <a:rPr lang="nl-NL" b="1" dirty="0">
                <a:solidFill>
                  <a:srgbClr val="FF0000"/>
                </a:solidFill>
              </a:rPr>
              <a:t>Van uitstel komt afstel! Daarom moeten we nu handelen.</a:t>
            </a:r>
          </a:p>
        </p:txBody>
      </p:sp>
    </p:spTree>
    <p:extLst>
      <p:ext uri="{BB962C8B-B14F-4D97-AF65-F5344CB8AC3E}">
        <p14:creationId xmlns:p14="http://schemas.microsoft.com/office/powerpoint/2010/main" val="41807299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animEffect transition="in" filter="fade">
                                      <p:cBhvr>
                                        <p:cTn id="7" dur="1000"/>
                                        <p:tgtEl>
                                          <p:spTgt spid="4">
                                            <p:txEl>
                                              <p:pRg st="0" end="0"/>
                                            </p:txEl>
                                          </p:spTgt>
                                        </p:tgtEl>
                                      </p:cBhvr>
                                    </p:animEffect>
                                    <p:anim calcmode="lin" valueType="num">
                                      <p:cBhvr>
                                        <p:cTn id="8" dur="1000" fill="hold"/>
                                        <p:tgtEl>
                                          <p:spTgt spid="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4">
                                            <p:txEl>
                                              <p:pRg st="1" end="1"/>
                                            </p:txEl>
                                          </p:spTgt>
                                        </p:tgtEl>
                                        <p:attrNameLst>
                                          <p:attrName>style.visibility</p:attrName>
                                        </p:attrNameLst>
                                      </p:cBhvr>
                                      <p:to>
                                        <p:strVal val="visible"/>
                                      </p:to>
                                    </p:set>
                                    <p:animEffect transition="in" filter="fade">
                                      <p:cBhvr>
                                        <p:cTn id="14" dur="1000"/>
                                        <p:tgtEl>
                                          <p:spTgt spid="4">
                                            <p:txEl>
                                              <p:pRg st="1" end="1"/>
                                            </p:txEl>
                                          </p:spTgt>
                                        </p:tgtEl>
                                      </p:cBhvr>
                                    </p:animEffect>
                                    <p:anim calcmode="lin" valueType="num">
                                      <p:cBhvr>
                                        <p:cTn id="15" dur="1000" fill="hold"/>
                                        <p:tgtEl>
                                          <p:spTgt spid="4">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42" presetClass="entr" presetSubtype="0" fill="hold" grpId="0" nodeType="click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animEffect transition="in" filter="fade">
                                      <p:cBhvr>
                                        <p:cTn id="21" dur="1000"/>
                                        <p:tgtEl>
                                          <p:spTgt spid="4">
                                            <p:txEl>
                                              <p:pRg st="2" end="2"/>
                                            </p:txEl>
                                          </p:spTgt>
                                        </p:tgtEl>
                                      </p:cBhvr>
                                    </p:animEffect>
                                    <p:anim calcmode="lin" valueType="num">
                                      <p:cBhvr>
                                        <p:cTn id="22" dur="1000" fill="hold"/>
                                        <p:tgtEl>
                                          <p:spTgt spid="4">
                                            <p:txEl>
                                              <p:pRg st="2" end="2"/>
                                            </p:txEl>
                                          </p:spTgt>
                                        </p:tgtEl>
                                        <p:attrNameLst>
                                          <p:attrName>ppt_x</p:attrName>
                                        </p:attrNameLst>
                                      </p:cBhvr>
                                      <p:tavLst>
                                        <p:tav tm="0">
                                          <p:val>
                                            <p:strVal val="#ppt_x"/>
                                          </p:val>
                                        </p:tav>
                                        <p:tav tm="100000">
                                          <p:val>
                                            <p:strVal val="#ppt_x"/>
                                          </p:val>
                                        </p:tav>
                                      </p:tavLst>
                                    </p:anim>
                                    <p:anim calcmode="lin" valueType="num">
                                      <p:cBhvr>
                                        <p:cTn id="23" dur="1000" fill="hold"/>
                                        <p:tgtEl>
                                          <p:spTgt spid="4">
                                            <p:txEl>
                                              <p:pRg st="2" end="2"/>
                                            </p:txEl>
                                          </p:spTgt>
                                        </p:tgtEl>
                                        <p:attrNameLst>
                                          <p:attrName>ppt_y</p:attrName>
                                        </p:attrNameLst>
                                      </p:cBhvr>
                                      <p:tavLst>
                                        <p:tav tm="0">
                                          <p:val>
                                            <p:strVal val="#ppt_y+.1"/>
                                          </p:val>
                                        </p:tav>
                                        <p:tav tm="100000">
                                          <p:val>
                                            <p:strVal val="#ppt_y"/>
                                          </p:val>
                                        </p:tav>
                                      </p:tavLst>
                                    </p:anim>
                                  </p:childTnLst>
                                </p:cTn>
                              </p:par>
                              <p:par>
                                <p:cTn id="24" presetID="42" presetClass="entr" presetSubtype="0" fill="hold" grpId="0" nodeType="withEffect">
                                  <p:stCondLst>
                                    <p:cond delay="0"/>
                                  </p:stCondLst>
                                  <p:childTnLst>
                                    <p:set>
                                      <p:cBhvr>
                                        <p:cTn id="25" dur="1" fill="hold">
                                          <p:stCondLst>
                                            <p:cond delay="0"/>
                                          </p:stCondLst>
                                        </p:cTn>
                                        <p:tgtEl>
                                          <p:spTgt spid="4">
                                            <p:txEl>
                                              <p:pRg st="3" end="3"/>
                                            </p:txEl>
                                          </p:spTgt>
                                        </p:tgtEl>
                                        <p:attrNameLst>
                                          <p:attrName>style.visibility</p:attrName>
                                        </p:attrNameLst>
                                      </p:cBhvr>
                                      <p:to>
                                        <p:strVal val="visible"/>
                                      </p:to>
                                    </p:set>
                                    <p:animEffect transition="in" filter="fade">
                                      <p:cBhvr>
                                        <p:cTn id="26" dur="1000"/>
                                        <p:tgtEl>
                                          <p:spTgt spid="4">
                                            <p:txEl>
                                              <p:pRg st="3" end="3"/>
                                            </p:txEl>
                                          </p:spTgt>
                                        </p:tgtEl>
                                      </p:cBhvr>
                                    </p:animEffect>
                                    <p:anim calcmode="lin" valueType="num">
                                      <p:cBhvr>
                                        <p:cTn id="27" dur="1000" fill="hold"/>
                                        <p:tgtEl>
                                          <p:spTgt spid="4">
                                            <p:txEl>
                                              <p:pRg st="3" end="3"/>
                                            </p:txEl>
                                          </p:spTgt>
                                        </p:tgtEl>
                                        <p:attrNameLst>
                                          <p:attrName>ppt_x</p:attrName>
                                        </p:attrNameLst>
                                      </p:cBhvr>
                                      <p:tavLst>
                                        <p:tav tm="0">
                                          <p:val>
                                            <p:strVal val="#ppt_x"/>
                                          </p:val>
                                        </p:tav>
                                        <p:tav tm="100000">
                                          <p:val>
                                            <p:strVal val="#ppt_x"/>
                                          </p:val>
                                        </p:tav>
                                      </p:tavLst>
                                    </p:anim>
                                    <p:anim calcmode="lin" valueType="num">
                                      <p:cBhvr>
                                        <p:cTn id="28" dur="1000" fill="hold"/>
                                        <p:tgtEl>
                                          <p:spTgt spid="4">
                                            <p:txEl>
                                              <p:pRg st="3" end="3"/>
                                            </p:txEl>
                                          </p:spTgt>
                                        </p:tgtEl>
                                        <p:attrNameLst>
                                          <p:attrName>ppt_y</p:attrName>
                                        </p:attrNameLst>
                                      </p:cBhvr>
                                      <p:tavLst>
                                        <p:tav tm="0">
                                          <p:val>
                                            <p:strVal val="#ppt_y+.1"/>
                                          </p:val>
                                        </p:tav>
                                        <p:tav tm="100000">
                                          <p:val>
                                            <p:strVal val="#ppt_y"/>
                                          </p:val>
                                        </p:tav>
                                      </p:tavLst>
                                    </p:anim>
                                  </p:childTnLst>
                                </p:cTn>
                              </p:par>
                              <p:par>
                                <p:cTn id="29" presetID="42" presetClass="entr" presetSubtype="0" fill="hold" grpId="0" nodeType="with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animEffect transition="in" filter="fade">
                                      <p:cBhvr>
                                        <p:cTn id="31" dur="1000"/>
                                        <p:tgtEl>
                                          <p:spTgt spid="4">
                                            <p:txEl>
                                              <p:pRg st="4" end="4"/>
                                            </p:txEl>
                                          </p:spTgt>
                                        </p:tgtEl>
                                      </p:cBhvr>
                                    </p:animEffect>
                                    <p:anim calcmode="lin" valueType="num">
                                      <p:cBhvr>
                                        <p:cTn id="32" dur="1000" fill="hold"/>
                                        <p:tgtEl>
                                          <p:spTgt spid="4">
                                            <p:txEl>
                                              <p:pRg st="4" end="4"/>
                                            </p:txEl>
                                          </p:spTgt>
                                        </p:tgtEl>
                                        <p:attrNameLst>
                                          <p:attrName>ppt_x</p:attrName>
                                        </p:attrNameLst>
                                      </p:cBhvr>
                                      <p:tavLst>
                                        <p:tav tm="0">
                                          <p:val>
                                            <p:strVal val="#ppt_x"/>
                                          </p:val>
                                        </p:tav>
                                        <p:tav tm="100000">
                                          <p:val>
                                            <p:strVal val="#ppt_x"/>
                                          </p:val>
                                        </p:tav>
                                      </p:tavLst>
                                    </p:anim>
                                    <p:anim calcmode="lin" valueType="num">
                                      <p:cBhvr>
                                        <p:cTn id="33" dur="1000" fill="hold"/>
                                        <p:tgtEl>
                                          <p:spTgt spid="4">
                                            <p:txEl>
                                              <p:pRg st="4" end="4"/>
                                            </p:txEl>
                                          </p:spTgt>
                                        </p:tgtEl>
                                        <p:attrNameLst>
                                          <p:attrName>ppt_y</p:attrName>
                                        </p:attrNameLst>
                                      </p:cBhvr>
                                      <p:tavLst>
                                        <p:tav tm="0">
                                          <p:val>
                                            <p:strVal val="#ppt_y+.1"/>
                                          </p:val>
                                        </p:tav>
                                        <p:tav tm="100000">
                                          <p:val>
                                            <p:strVal val="#ppt_y"/>
                                          </p:val>
                                        </p:tav>
                                      </p:tavLst>
                                    </p:anim>
                                  </p:childTnLst>
                                </p:cTn>
                              </p:par>
                            </p:childTnLst>
                          </p:cTn>
                        </p:par>
                      </p:childTnLst>
                    </p:cTn>
                  </p:par>
                  <p:par>
                    <p:cTn id="34" fill="hold">
                      <p:stCondLst>
                        <p:cond delay="indefinite"/>
                      </p:stCondLst>
                      <p:childTnLst>
                        <p:par>
                          <p:cTn id="35" fill="hold">
                            <p:stCondLst>
                              <p:cond delay="0"/>
                            </p:stCondLst>
                            <p:childTnLst>
                              <p:par>
                                <p:cTn id="36" presetID="42" presetClass="entr" presetSubtype="0" fill="hold" grpId="0" nodeType="clickEffect">
                                  <p:stCondLst>
                                    <p:cond delay="0"/>
                                  </p:stCondLst>
                                  <p:childTnLst>
                                    <p:set>
                                      <p:cBhvr>
                                        <p:cTn id="37" dur="1" fill="hold">
                                          <p:stCondLst>
                                            <p:cond delay="0"/>
                                          </p:stCondLst>
                                        </p:cTn>
                                        <p:tgtEl>
                                          <p:spTgt spid="4">
                                            <p:txEl>
                                              <p:pRg st="5" end="5"/>
                                            </p:txEl>
                                          </p:spTgt>
                                        </p:tgtEl>
                                        <p:attrNameLst>
                                          <p:attrName>style.visibility</p:attrName>
                                        </p:attrNameLst>
                                      </p:cBhvr>
                                      <p:to>
                                        <p:strVal val="visible"/>
                                      </p:to>
                                    </p:set>
                                    <p:animEffect transition="in" filter="fade">
                                      <p:cBhvr>
                                        <p:cTn id="38" dur="1000"/>
                                        <p:tgtEl>
                                          <p:spTgt spid="4">
                                            <p:txEl>
                                              <p:pRg st="5" end="5"/>
                                            </p:txEl>
                                          </p:spTgt>
                                        </p:tgtEl>
                                      </p:cBhvr>
                                    </p:animEffect>
                                    <p:anim calcmode="lin" valueType="num">
                                      <p:cBhvr>
                                        <p:cTn id="39" dur="1000" fill="hold"/>
                                        <p:tgtEl>
                                          <p:spTgt spid="4">
                                            <p:txEl>
                                              <p:pRg st="5" end="5"/>
                                            </p:txEl>
                                          </p:spTgt>
                                        </p:tgtEl>
                                        <p:attrNameLst>
                                          <p:attrName>ppt_x</p:attrName>
                                        </p:attrNameLst>
                                      </p:cBhvr>
                                      <p:tavLst>
                                        <p:tav tm="0">
                                          <p:val>
                                            <p:strVal val="#ppt_x"/>
                                          </p:val>
                                        </p:tav>
                                        <p:tav tm="100000">
                                          <p:val>
                                            <p:strVal val="#ppt_x"/>
                                          </p:val>
                                        </p:tav>
                                      </p:tavLst>
                                    </p:anim>
                                    <p:anim calcmode="lin" valueType="num">
                                      <p:cBhvr>
                                        <p:cTn id="40" dur="1000" fill="hold"/>
                                        <p:tgtEl>
                                          <p:spTgt spid="4">
                                            <p:txEl>
                                              <p:pRg st="5" end="5"/>
                                            </p:txEl>
                                          </p:spTgt>
                                        </p:tgtEl>
                                        <p:attrNameLst>
                                          <p:attrName>ppt_y</p:attrName>
                                        </p:attrNameLst>
                                      </p:cBhvr>
                                      <p:tavLst>
                                        <p:tav tm="0">
                                          <p:val>
                                            <p:strVal val="#ppt_y+.1"/>
                                          </p:val>
                                        </p:tav>
                                        <p:tav tm="100000">
                                          <p:val>
                                            <p:strVal val="#ppt_y"/>
                                          </p:val>
                                        </p:tav>
                                      </p:tavLst>
                                    </p:anim>
                                  </p:childTnLst>
                                </p:cTn>
                              </p:par>
                              <p:par>
                                <p:cTn id="41" presetID="42" presetClass="entr" presetSubtype="0" fill="hold" grpId="0" nodeType="with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animEffect transition="in" filter="fade">
                                      <p:cBhvr>
                                        <p:cTn id="43" dur="1000"/>
                                        <p:tgtEl>
                                          <p:spTgt spid="4">
                                            <p:txEl>
                                              <p:pRg st="6" end="6"/>
                                            </p:txEl>
                                          </p:spTgt>
                                        </p:tgtEl>
                                      </p:cBhvr>
                                    </p:animEffect>
                                    <p:anim calcmode="lin" valueType="num">
                                      <p:cBhvr>
                                        <p:cTn id="44" dur="1000" fill="hold"/>
                                        <p:tgtEl>
                                          <p:spTgt spid="4">
                                            <p:txEl>
                                              <p:pRg st="6" end="6"/>
                                            </p:txEl>
                                          </p:spTgt>
                                        </p:tgtEl>
                                        <p:attrNameLst>
                                          <p:attrName>ppt_x</p:attrName>
                                        </p:attrNameLst>
                                      </p:cBhvr>
                                      <p:tavLst>
                                        <p:tav tm="0">
                                          <p:val>
                                            <p:strVal val="#ppt_x"/>
                                          </p:val>
                                        </p:tav>
                                        <p:tav tm="100000">
                                          <p:val>
                                            <p:strVal val="#ppt_x"/>
                                          </p:val>
                                        </p:tav>
                                      </p:tavLst>
                                    </p:anim>
                                    <p:anim calcmode="lin" valueType="num">
                                      <p:cBhvr>
                                        <p:cTn id="45" dur="1000" fill="hold"/>
                                        <p:tgtEl>
                                          <p:spTgt spid="4">
                                            <p:txEl>
                                              <p:pRg st="6" end="6"/>
                                            </p:txEl>
                                          </p:spTgt>
                                        </p:tgtEl>
                                        <p:attrNameLst>
                                          <p:attrName>ppt_y</p:attrName>
                                        </p:attrNameLst>
                                      </p:cBhvr>
                                      <p:tavLst>
                                        <p:tav tm="0">
                                          <p:val>
                                            <p:strVal val="#ppt_y+.1"/>
                                          </p:val>
                                        </p:tav>
                                        <p:tav tm="100000">
                                          <p:val>
                                            <p:strVal val="#ppt_y"/>
                                          </p:val>
                                        </p:tav>
                                      </p:tavLst>
                                    </p:anim>
                                  </p:childTnLst>
                                </p:cTn>
                              </p:par>
                              <p:par>
                                <p:cTn id="46" presetID="42" presetClass="entr" presetSubtype="0" fill="hold" grpId="0" nodeType="withEffect">
                                  <p:stCondLst>
                                    <p:cond delay="0"/>
                                  </p:stCondLst>
                                  <p:childTnLst>
                                    <p:set>
                                      <p:cBhvr>
                                        <p:cTn id="47" dur="1" fill="hold">
                                          <p:stCondLst>
                                            <p:cond delay="0"/>
                                          </p:stCondLst>
                                        </p:cTn>
                                        <p:tgtEl>
                                          <p:spTgt spid="4">
                                            <p:txEl>
                                              <p:pRg st="7" end="7"/>
                                            </p:txEl>
                                          </p:spTgt>
                                        </p:tgtEl>
                                        <p:attrNameLst>
                                          <p:attrName>style.visibility</p:attrName>
                                        </p:attrNameLst>
                                      </p:cBhvr>
                                      <p:to>
                                        <p:strVal val="visible"/>
                                      </p:to>
                                    </p:set>
                                    <p:animEffect transition="in" filter="fade">
                                      <p:cBhvr>
                                        <p:cTn id="48" dur="1000"/>
                                        <p:tgtEl>
                                          <p:spTgt spid="4">
                                            <p:txEl>
                                              <p:pRg st="7" end="7"/>
                                            </p:txEl>
                                          </p:spTgt>
                                        </p:tgtEl>
                                      </p:cBhvr>
                                    </p:animEffect>
                                    <p:anim calcmode="lin" valueType="num">
                                      <p:cBhvr>
                                        <p:cTn id="49" dur="1000" fill="hold"/>
                                        <p:tgtEl>
                                          <p:spTgt spid="4">
                                            <p:txEl>
                                              <p:pRg st="7" end="7"/>
                                            </p:txEl>
                                          </p:spTgt>
                                        </p:tgtEl>
                                        <p:attrNameLst>
                                          <p:attrName>ppt_x</p:attrName>
                                        </p:attrNameLst>
                                      </p:cBhvr>
                                      <p:tavLst>
                                        <p:tav tm="0">
                                          <p:val>
                                            <p:strVal val="#ppt_x"/>
                                          </p:val>
                                        </p:tav>
                                        <p:tav tm="100000">
                                          <p:val>
                                            <p:strVal val="#ppt_x"/>
                                          </p:val>
                                        </p:tav>
                                      </p:tavLst>
                                    </p:anim>
                                    <p:anim calcmode="lin" valueType="num">
                                      <p:cBhvr>
                                        <p:cTn id="50" dur="1000" fill="hold"/>
                                        <p:tgtEl>
                                          <p:spTgt spid="4">
                                            <p:txEl>
                                              <p:pRg st="7" end="7"/>
                                            </p:txEl>
                                          </p:spTgt>
                                        </p:tgtEl>
                                        <p:attrNameLst>
                                          <p:attrName>ppt_y</p:attrName>
                                        </p:attrNameLst>
                                      </p:cBhvr>
                                      <p:tavLst>
                                        <p:tav tm="0">
                                          <p:val>
                                            <p:strVal val="#ppt_y+.1"/>
                                          </p:val>
                                        </p:tav>
                                        <p:tav tm="100000">
                                          <p:val>
                                            <p:strVal val="#ppt_y"/>
                                          </p:val>
                                        </p:tav>
                                      </p:tavLst>
                                    </p:anim>
                                  </p:childTnLst>
                                </p:cTn>
                              </p:par>
                              <p:par>
                                <p:cTn id="51" presetID="42" presetClass="entr" presetSubtype="0" fill="hold" grpId="0" nodeType="withEffect">
                                  <p:stCondLst>
                                    <p:cond delay="0"/>
                                  </p:stCondLst>
                                  <p:childTnLst>
                                    <p:set>
                                      <p:cBhvr>
                                        <p:cTn id="52" dur="1" fill="hold">
                                          <p:stCondLst>
                                            <p:cond delay="0"/>
                                          </p:stCondLst>
                                        </p:cTn>
                                        <p:tgtEl>
                                          <p:spTgt spid="4">
                                            <p:txEl>
                                              <p:pRg st="8" end="8"/>
                                            </p:txEl>
                                          </p:spTgt>
                                        </p:tgtEl>
                                        <p:attrNameLst>
                                          <p:attrName>style.visibility</p:attrName>
                                        </p:attrNameLst>
                                      </p:cBhvr>
                                      <p:to>
                                        <p:strVal val="visible"/>
                                      </p:to>
                                    </p:set>
                                    <p:animEffect transition="in" filter="fade">
                                      <p:cBhvr>
                                        <p:cTn id="53" dur="1000"/>
                                        <p:tgtEl>
                                          <p:spTgt spid="4">
                                            <p:txEl>
                                              <p:pRg st="8" end="8"/>
                                            </p:txEl>
                                          </p:spTgt>
                                        </p:tgtEl>
                                      </p:cBhvr>
                                    </p:animEffect>
                                    <p:anim calcmode="lin" valueType="num">
                                      <p:cBhvr>
                                        <p:cTn id="54" dur="1000" fill="hold"/>
                                        <p:tgtEl>
                                          <p:spTgt spid="4">
                                            <p:txEl>
                                              <p:pRg st="8" end="8"/>
                                            </p:txEl>
                                          </p:spTgt>
                                        </p:tgtEl>
                                        <p:attrNameLst>
                                          <p:attrName>ppt_x</p:attrName>
                                        </p:attrNameLst>
                                      </p:cBhvr>
                                      <p:tavLst>
                                        <p:tav tm="0">
                                          <p:val>
                                            <p:strVal val="#ppt_x"/>
                                          </p:val>
                                        </p:tav>
                                        <p:tav tm="100000">
                                          <p:val>
                                            <p:strVal val="#ppt_x"/>
                                          </p:val>
                                        </p:tav>
                                      </p:tavLst>
                                    </p:anim>
                                    <p:anim calcmode="lin" valueType="num">
                                      <p:cBhvr>
                                        <p:cTn id="55" dur="1000" fill="hold"/>
                                        <p:tgtEl>
                                          <p:spTgt spid="4">
                                            <p:txEl>
                                              <p:pRg st="8" end="8"/>
                                            </p:txEl>
                                          </p:spTgt>
                                        </p:tgtEl>
                                        <p:attrNameLst>
                                          <p:attrName>ppt_y</p:attrName>
                                        </p:attrNameLst>
                                      </p:cBhvr>
                                      <p:tavLst>
                                        <p:tav tm="0">
                                          <p:val>
                                            <p:strVal val="#ppt_y+.1"/>
                                          </p:val>
                                        </p:tav>
                                        <p:tav tm="100000">
                                          <p:val>
                                            <p:strVal val="#ppt_y"/>
                                          </p:val>
                                        </p:tav>
                                      </p:tavLst>
                                    </p:anim>
                                  </p:childTnLst>
                                </p:cTn>
                              </p:par>
                              <p:par>
                                <p:cTn id="56" presetID="42" presetClass="entr" presetSubtype="0" fill="hold" grpId="0" nodeType="withEffect">
                                  <p:stCondLst>
                                    <p:cond delay="0"/>
                                  </p:stCondLst>
                                  <p:childTnLst>
                                    <p:set>
                                      <p:cBhvr>
                                        <p:cTn id="57" dur="1" fill="hold">
                                          <p:stCondLst>
                                            <p:cond delay="0"/>
                                          </p:stCondLst>
                                        </p:cTn>
                                        <p:tgtEl>
                                          <p:spTgt spid="4">
                                            <p:txEl>
                                              <p:pRg st="9" end="9"/>
                                            </p:txEl>
                                          </p:spTgt>
                                        </p:tgtEl>
                                        <p:attrNameLst>
                                          <p:attrName>style.visibility</p:attrName>
                                        </p:attrNameLst>
                                      </p:cBhvr>
                                      <p:to>
                                        <p:strVal val="visible"/>
                                      </p:to>
                                    </p:set>
                                    <p:animEffect transition="in" filter="fade">
                                      <p:cBhvr>
                                        <p:cTn id="58" dur="1000"/>
                                        <p:tgtEl>
                                          <p:spTgt spid="4">
                                            <p:txEl>
                                              <p:pRg st="9" end="9"/>
                                            </p:txEl>
                                          </p:spTgt>
                                        </p:tgtEl>
                                      </p:cBhvr>
                                    </p:animEffect>
                                    <p:anim calcmode="lin" valueType="num">
                                      <p:cBhvr>
                                        <p:cTn id="59" dur="1000" fill="hold"/>
                                        <p:tgtEl>
                                          <p:spTgt spid="4">
                                            <p:txEl>
                                              <p:pRg st="9" end="9"/>
                                            </p:txEl>
                                          </p:spTgt>
                                        </p:tgtEl>
                                        <p:attrNameLst>
                                          <p:attrName>ppt_x</p:attrName>
                                        </p:attrNameLst>
                                      </p:cBhvr>
                                      <p:tavLst>
                                        <p:tav tm="0">
                                          <p:val>
                                            <p:strVal val="#ppt_x"/>
                                          </p:val>
                                        </p:tav>
                                        <p:tav tm="100000">
                                          <p:val>
                                            <p:strVal val="#ppt_x"/>
                                          </p:val>
                                        </p:tav>
                                      </p:tavLst>
                                    </p:anim>
                                    <p:anim calcmode="lin" valueType="num">
                                      <p:cBhvr>
                                        <p:cTn id="60" dur="1000" fill="hold"/>
                                        <p:tgtEl>
                                          <p:spTgt spid="4">
                                            <p:txEl>
                                              <p:pRg st="9" end="9"/>
                                            </p:txEl>
                                          </p:spTgt>
                                        </p:tgtEl>
                                        <p:attrNameLst>
                                          <p:attrName>ppt_y</p:attrName>
                                        </p:attrNameLst>
                                      </p:cBhvr>
                                      <p:tavLst>
                                        <p:tav tm="0">
                                          <p:val>
                                            <p:strVal val="#ppt_y+.1"/>
                                          </p:val>
                                        </p:tav>
                                        <p:tav tm="100000">
                                          <p:val>
                                            <p:strVal val="#ppt_y"/>
                                          </p:val>
                                        </p:tav>
                                      </p:tavLst>
                                    </p:anim>
                                  </p:childTnLst>
                                </p:cTn>
                              </p:par>
                              <p:par>
                                <p:cTn id="61" presetID="42" presetClass="entr" presetSubtype="0" fill="hold" grpId="0" nodeType="withEffect">
                                  <p:stCondLst>
                                    <p:cond delay="0"/>
                                  </p:stCondLst>
                                  <p:childTnLst>
                                    <p:set>
                                      <p:cBhvr>
                                        <p:cTn id="62" dur="1" fill="hold">
                                          <p:stCondLst>
                                            <p:cond delay="0"/>
                                          </p:stCondLst>
                                        </p:cTn>
                                        <p:tgtEl>
                                          <p:spTgt spid="4">
                                            <p:txEl>
                                              <p:pRg st="10" end="10"/>
                                            </p:txEl>
                                          </p:spTgt>
                                        </p:tgtEl>
                                        <p:attrNameLst>
                                          <p:attrName>style.visibility</p:attrName>
                                        </p:attrNameLst>
                                      </p:cBhvr>
                                      <p:to>
                                        <p:strVal val="visible"/>
                                      </p:to>
                                    </p:set>
                                    <p:animEffect transition="in" filter="fade">
                                      <p:cBhvr>
                                        <p:cTn id="63" dur="1000"/>
                                        <p:tgtEl>
                                          <p:spTgt spid="4">
                                            <p:txEl>
                                              <p:pRg st="10" end="10"/>
                                            </p:txEl>
                                          </p:spTgt>
                                        </p:tgtEl>
                                      </p:cBhvr>
                                    </p:animEffect>
                                    <p:anim calcmode="lin" valueType="num">
                                      <p:cBhvr>
                                        <p:cTn id="64" dur="1000" fill="hold"/>
                                        <p:tgtEl>
                                          <p:spTgt spid="4">
                                            <p:txEl>
                                              <p:pRg st="10" end="10"/>
                                            </p:txEl>
                                          </p:spTgt>
                                        </p:tgtEl>
                                        <p:attrNameLst>
                                          <p:attrName>ppt_x</p:attrName>
                                        </p:attrNameLst>
                                      </p:cBhvr>
                                      <p:tavLst>
                                        <p:tav tm="0">
                                          <p:val>
                                            <p:strVal val="#ppt_x"/>
                                          </p:val>
                                        </p:tav>
                                        <p:tav tm="100000">
                                          <p:val>
                                            <p:strVal val="#ppt_x"/>
                                          </p:val>
                                        </p:tav>
                                      </p:tavLst>
                                    </p:anim>
                                    <p:anim calcmode="lin" valueType="num">
                                      <p:cBhvr>
                                        <p:cTn id="65" dur="1000" fill="hold"/>
                                        <p:tgtEl>
                                          <p:spTgt spid="4">
                                            <p:txEl>
                                              <p:pRg st="10" end="10"/>
                                            </p:txEl>
                                          </p:spTgt>
                                        </p:tgtEl>
                                        <p:attrNameLst>
                                          <p:attrName>ppt_y</p:attrName>
                                        </p:attrNameLst>
                                      </p:cBhvr>
                                      <p:tavLst>
                                        <p:tav tm="0">
                                          <p:val>
                                            <p:strVal val="#ppt_y+.1"/>
                                          </p:val>
                                        </p:tav>
                                        <p:tav tm="100000">
                                          <p:val>
                                            <p:strVal val="#ppt_y"/>
                                          </p:val>
                                        </p:tav>
                                      </p:tavLst>
                                    </p:anim>
                                  </p:childTnLst>
                                </p:cTn>
                              </p:par>
                            </p:childTnLst>
                          </p:cTn>
                        </p:par>
                      </p:childTnLst>
                    </p:cTn>
                  </p:par>
                  <p:par>
                    <p:cTn id="66" fill="hold">
                      <p:stCondLst>
                        <p:cond delay="indefinite"/>
                      </p:stCondLst>
                      <p:childTnLst>
                        <p:par>
                          <p:cTn id="67" fill="hold">
                            <p:stCondLst>
                              <p:cond delay="0"/>
                            </p:stCondLst>
                            <p:childTnLst>
                              <p:par>
                                <p:cTn id="68" presetID="42" presetClass="entr" presetSubtype="0" fill="hold" grpId="0" nodeType="clickEffect">
                                  <p:stCondLst>
                                    <p:cond delay="0"/>
                                  </p:stCondLst>
                                  <p:childTnLst>
                                    <p:set>
                                      <p:cBhvr>
                                        <p:cTn id="69" dur="1" fill="hold">
                                          <p:stCondLst>
                                            <p:cond delay="0"/>
                                          </p:stCondLst>
                                        </p:cTn>
                                        <p:tgtEl>
                                          <p:spTgt spid="4">
                                            <p:txEl>
                                              <p:pRg st="11" end="11"/>
                                            </p:txEl>
                                          </p:spTgt>
                                        </p:tgtEl>
                                        <p:attrNameLst>
                                          <p:attrName>style.visibility</p:attrName>
                                        </p:attrNameLst>
                                      </p:cBhvr>
                                      <p:to>
                                        <p:strVal val="visible"/>
                                      </p:to>
                                    </p:set>
                                    <p:animEffect transition="in" filter="fade">
                                      <p:cBhvr>
                                        <p:cTn id="70" dur="1000"/>
                                        <p:tgtEl>
                                          <p:spTgt spid="4">
                                            <p:txEl>
                                              <p:pRg st="11" end="11"/>
                                            </p:txEl>
                                          </p:spTgt>
                                        </p:tgtEl>
                                      </p:cBhvr>
                                    </p:animEffect>
                                    <p:anim calcmode="lin" valueType="num">
                                      <p:cBhvr>
                                        <p:cTn id="71" dur="1000" fill="hold"/>
                                        <p:tgtEl>
                                          <p:spTgt spid="4">
                                            <p:txEl>
                                              <p:pRg st="11" end="11"/>
                                            </p:txEl>
                                          </p:spTgt>
                                        </p:tgtEl>
                                        <p:attrNameLst>
                                          <p:attrName>ppt_x</p:attrName>
                                        </p:attrNameLst>
                                      </p:cBhvr>
                                      <p:tavLst>
                                        <p:tav tm="0">
                                          <p:val>
                                            <p:strVal val="#ppt_x"/>
                                          </p:val>
                                        </p:tav>
                                        <p:tav tm="100000">
                                          <p:val>
                                            <p:strVal val="#ppt_x"/>
                                          </p:val>
                                        </p:tav>
                                      </p:tavLst>
                                    </p:anim>
                                    <p:anim calcmode="lin" valueType="num">
                                      <p:cBhvr>
                                        <p:cTn id="72" dur="1000" fill="hold"/>
                                        <p:tgtEl>
                                          <p:spTgt spid="4">
                                            <p:txEl>
                                              <p:pRg st="11" end="11"/>
                                            </p:txEl>
                                          </p:spTgt>
                                        </p:tgtEl>
                                        <p:attrNameLst>
                                          <p:attrName>ppt_y</p:attrName>
                                        </p:attrNameLst>
                                      </p:cBhvr>
                                      <p:tavLst>
                                        <p:tav tm="0">
                                          <p:val>
                                            <p:strVal val="#ppt_y+.1"/>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42" presetClass="entr" presetSubtype="0" fill="hold" grpId="0" nodeType="clickEffect">
                                  <p:stCondLst>
                                    <p:cond delay="0"/>
                                  </p:stCondLst>
                                  <p:childTnLst>
                                    <p:set>
                                      <p:cBhvr>
                                        <p:cTn id="76" dur="1" fill="hold">
                                          <p:stCondLst>
                                            <p:cond delay="0"/>
                                          </p:stCondLst>
                                        </p:cTn>
                                        <p:tgtEl>
                                          <p:spTgt spid="4">
                                            <p:txEl>
                                              <p:pRg st="12" end="12"/>
                                            </p:txEl>
                                          </p:spTgt>
                                        </p:tgtEl>
                                        <p:attrNameLst>
                                          <p:attrName>style.visibility</p:attrName>
                                        </p:attrNameLst>
                                      </p:cBhvr>
                                      <p:to>
                                        <p:strVal val="visible"/>
                                      </p:to>
                                    </p:set>
                                    <p:animEffect transition="in" filter="fade">
                                      <p:cBhvr>
                                        <p:cTn id="77" dur="1000"/>
                                        <p:tgtEl>
                                          <p:spTgt spid="4">
                                            <p:txEl>
                                              <p:pRg st="12" end="12"/>
                                            </p:txEl>
                                          </p:spTgt>
                                        </p:tgtEl>
                                      </p:cBhvr>
                                    </p:animEffect>
                                    <p:anim calcmode="lin" valueType="num">
                                      <p:cBhvr>
                                        <p:cTn id="78" dur="1000" fill="hold"/>
                                        <p:tgtEl>
                                          <p:spTgt spid="4">
                                            <p:txEl>
                                              <p:pRg st="12" end="12"/>
                                            </p:txEl>
                                          </p:spTgt>
                                        </p:tgtEl>
                                        <p:attrNameLst>
                                          <p:attrName>ppt_x</p:attrName>
                                        </p:attrNameLst>
                                      </p:cBhvr>
                                      <p:tavLst>
                                        <p:tav tm="0">
                                          <p:val>
                                            <p:strVal val="#ppt_x"/>
                                          </p:val>
                                        </p:tav>
                                        <p:tav tm="100000">
                                          <p:val>
                                            <p:strVal val="#ppt_x"/>
                                          </p:val>
                                        </p:tav>
                                      </p:tavLst>
                                    </p:anim>
                                    <p:anim calcmode="lin" valueType="num">
                                      <p:cBhvr>
                                        <p:cTn id="79" dur="1000" fill="hold"/>
                                        <p:tgtEl>
                                          <p:spTgt spid="4">
                                            <p:txEl>
                                              <p:pRg st="12" end="12"/>
                                            </p:txEl>
                                          </p:spTgt>
                                        </p:tgtEl>
                                        <p:attrNameLst>
                                          <p:attrName>ppt_y</p:attrName>
                                        </p:attrNameLst>
                                      </p:cBhvr>
                                      <p:tavLst>
                                        <p:tav tm="0">
                                          <p:val>
                                            <p:strVal val="#ppt_y+.1"/>
                                          </p:val>
                                        </p:tav>
                                        <p:tav tm="100000">
                                          <p:val>
                                            <p:strVal val="#ppt_y"/>
                                          </p:val>
                                        </p:tav>
                                      </p:tavLst>
                                    </p:anim>
                                  </p:childTnLst>
                                </p:cTn>
                              </p:par>
                              <p:par>
                                <p:cTn id="80" presetID="42" presetClass="entr" presetSubtype="0" fill="hold" grpId="0" nodeType="withEffect">
                                  <p:stCondLst>
                                    <p:cond delay="0"/>
                                  </p:stCondLst>
                                  <p:childTnLst>
                                    <p:set>
                                      <p:cBhvr>
                                        <p:cTn id="81" dur="1" fill="hold">
                                          <p:stCondLst>
                                            <p:cond delay="0"/>
                                          </p:stCondLst>
                                        </p:cTn>
                                        <p:tgtEl>
                                          <p:spTgt spid="4">
                                            <p:txEl>
                                              <p:pRg st="13" end="13"/>
                                            </p:txEl>
                                          </p:spTgt>
                                        </p:tgtEl>
                                        <p:attrNameLst>
                                          <p:attrName>style.visibility</p:attrName>
                                        </p:attrNameLst>
                                      </p:cBhvr>
                                      <p:to>
                                        <p:strVal val="visible"/>
                                      </p:to>
                                    </p:set>
                                    <p:animEffect transition="in" filter="fade">
                                      <p:cBhvr>
                                        <p:cTn id="82" dur="1000"/>
                                        <p:tgtEl>
                                          <p:spTgt spid="4">
                                            <p:txEl>
                                              <p:pRg st="13" end="13"/>
                                            </p:txEl>
                                          </p:spTgt>
                                        </p:tgtEl>
                                      </p:cBhvr>
                                    </p:animEffect>
                                    <p:anim calcmode="lin" valueType="num">
                                      <p:cBhvr>
                                        <p:cTn id="83" dur="1000" fill="hold"/>
                                        <p:tgtEl>
                                          <p:spTgt spid="4">
                                            <p:txEl>
                                              <p:pRg st="13" end="13"/>
                                            </p:txEl>
                                          </p:spTgt>
                                        </p:tgtEl>
                                        <p:attrNameLst>
                                          <p:attrName>ppt_x</p:attrName>
                                        </p:attrNameLst>
                                      </p:cBhvr>
                                      <p:tavLst>
                                        <p:tav tm="0">
                                          <p:val>
                                            <p:strVal val="#ppt_x"/>
                                          </p:val>
                                        </p:tav>
                                        <p:tav tm="100000">
                                          <p:val>
                                            <p:strVal val="#ppt_x"/>
                                          </p:val>
                                        </p:tav>
                                      </p:tavLst>
                                    </p:anim>
                                    <p:anim calcmode="lin" valueType="num">
                                      <p:cBhvr>
                                        <p:cTn id="84" dur="1000" fill="hold"/>
                                        <p:tgtEl>
                                          <p:spTgt spid="4">
                                            <p:txEl>
                                              <p:pRg st="13" end="13"/>
                                            </p:txEl>
                                          </p:spTgt>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42" presetClass="entr" presetSubtype="0" fill="hold" grpId="0" nodeType="clickEffect">
                                  <p:stCondLst>
                                    <p:cond delay="0"/>
                                  </p:stCondLst>
                                  <p:childTnLst>
                                    <p:set>
                                      <p:cBhvr>
                                        <p:cTn id="88" dur="1" fill="hold">
                                          <p:stCondLst>
                                            <p:cond delay="0"/>
                                          </p:stCondLst>
                                        </p:cTn>
                                        <p:tgtEl>
                                          <p:spTgt spid="4">
                                            <p:txEl>
                                              <p:pRg st="14" end="14"/>
                                            </p:txEl>
                                          </p:spTgt>
                                        </p:tgtEl>
                                        <p:attrNameLst>
                                          <p:attrName>style.visibility</p:attrName>
                                        </p:attrNameLst>
                                      </p:cBhvr>
                                      <p:to>
                                        <p:strVal val="visible"/>
                                      </p:to>
                                    </p:set>
                                    <p:animEffect transition="in" filter="fade">
                                      <p:cBhvr>
                                        <p:cTn id="89" dur="1000"/>
                                        <p:tgtEl>
                                          <p:spTgt spid="4">
                                            <p:txEl>
                                              <p:pRg st="14" end="14"/>
                                            </p:txEl>
                                          </p:spTgt>
                                        </p:tgtEl>
                                      </p:cBhvr>
                                    </p:animEffect>
                                    <p:anim calcmode="lin" valueType="num">
                                      <p:cBhvr>
                                        <p:cTn id="90" dur="1000" fill="hold"/>
                                        <p:tgtEl>
                                          <p:spTgt spid="4">
                                            <p:txEl>
                                              <p:pRg st="14" end="14"/>
                                            </p:txEl>
                                          </p:spTgt>
                                        </p:tgtEl>
                                        <p:attrNameLst>
                                          <p:attrName>ppt_x</p:attrName>
                                        </p:attrNameLst>
                                      </p:cBhvr>
                                      <p:tavLst>
                                        <p:tav tm="0">
                                          <p:val>
                                            <p:strVal val="#ppt_x"/>
                                          </p:val>
                                        </p:tav>
                                        <p:tav tm="100000">
                                          <p:val>
                                            <p:strVal val="#ppt_x"/>
                                          </p:val>
                                        </p:tav>
                                      </p:tavLst>
                                    </p:anim>
                                    <p:anim calcmode="lin" valueType="num">
                                      <p:cBhvr>
                                        <p:cTn id="91" dur="1000" fill="hold"/>
                                        <p:tgtEl>
                                          <p:spTgt spid="4">
                                            <p:txEl>
                                              <p:pRg st="14" end="14"/>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457200" y="548680"/>
            <a:ext cx="8229600" cy="1143000"/>
          </a:xfrm>
        </p:spPr>
        <p:txBody>
          <a:bodyPr>
            <a:normAutofit/>
          </a:bodyPr>
          <a:lstStyle/>
          <a:p>
            <a:r>
              <a:rPr lang="nl-NL" sz="3200" b="1" dirty="0">
                <a:solidFill>
                  <a:schemeClr val="accent1"/>
                </a:solidFill>
              </a:rPr>
              <a:t>Vitale, aantrekkelijke en toekomstbestendige Protestantse Gemeente Almelo</a:t>
            </a:r>
            <a:endParaRPr lang="nl-NL" sz="3200" dirty="0"/>
          </a:p>
        </p:txBody>
      </p:sp>
      <p:sp>
        <p:nvSpPr>
          <p:cNvPr id="11" name="Tijdelijke aanduiding voor inhoud 10"/>
          <p:cNvSpPr>
            <a:spLocks noGrp="1"/>
          </p:cNvSpPr>
          <p:nvPr>
            <p:ph idx="1"/>
          </p:nvPr>
        </p:nvSpPr>
        <p:spPr>
          <a:xfrm>
            <a:off x="457200" y="1772816"/>
            <a:ext cx="8229600" cy="4353347"/>
          </a:xfrm>
        </p:spPr>
        <p:txBody>
          <a:bodyPr/>
          <a:lstStyle/>
          <a:p>
            <a:pPr>
              <a:buFont typeface="Wingdings" panose="05000000000000000000" pitchFamily="2" charset="2"/>
              <a:buChar char="Ø"/>
            </a:pPr>
            <a:r>
              <a:rPr lang="nl-NL" sz="2800" dirty="0"/>
              <a:t>Noodzakelijke en forse bezuiniging</a:t>
            </a:r>
          </a:p>
          <a:p>
            <a:pPr>
              <a:buFont typeface="Wingdings" panose="05000000000000000000" pitchFamily="2" charset="2"/>
              <a:buChar char="Ø"/>
            </a:pPr>
            <a:r>
              <a:rPr lang="nl-NL" sz="2800" dirty="0"/>
              <a:t>Loslaten en opnieuw beginnen</a:t>
            </a:r>
          </a:p>
          <a:p>
            <a:pPr>
              <a:buFont typeface="Wingdings" panose="05000000000000000000" pitchFamily="2" charset="2"/>
              <a:buChar char="Ø"/>
            </a:pPr>
            <a:r>
              <a:rPr lang="nl-NL" sz="2800" dirty="0"/>
              <a:t>Samen:</a:t>
            </a:r>
          </a:p>
          <a:p>
            <a:pPr lvl="1">
              <a:buFont typeface="Wingdings" panose="05000000000000000000" pitchFamily="2" charset="2"/>
              <a:buChar char="Ø"/>
            </a:pPr>
            <a:r>
              <a:rPr lang="nl-NL" sz="2400" dirty="0"/>
              <a:t>samenbinden, samenbouwen, samendoen, samengaan, samenkomen, samenleven, samensluiten, samenstellen, samenwerken.</a:t>
            </a:r>
          </a:p>
        </p:txBody>
      </p:sp>
      <p:sp>
        <p:nvSpPr>
          <p:cNvPr id="4" name="Tijdelijke aanduiding voor dianummer 3"/>
          <p:cNvSpPr>
            <a:spLocks noGrp="1"/>
          </p:cNvSpPr>
          <p:nvPr>
            <p:ph type="sldNum" sz="quarter" idx="12"/>
          </p:nvPr>
        </p:nvSpPr>
        <p:spPr/>
        <p:txBody>
          <a:bodyPr/>
          <a:lstStyle/>
          <a:p>
            <a:fld id="{F1E336E6-2563-4D02-A39D-1D9A41DE0370}" type="slidenum">
              <a:rPr lang="nl-NL" smtClean="0"/>
              <a:t>8</a:t>
            </a:fld>
            <a:endParaRPr lang="nl-NL" dirty="0"/>
          </a:p>
        </p:txBody>
      </p:sp>
      <p:grpSp>
        <p:nvGrpSpPr>
          <p:cNvPr id="10" name="Groep 9"/>
          <p:cNvGrpSpPr>
            <a:grpSpLocks noChangeAspect="1"/>
          </p:cNvGrpSpPr>
          <p:nvPr/>
        </p:nvGrpSpPr>
        <p:grpSpPr>
          <a:xfrm>
            <a:off x="408197" y="4509120"/>
            <a:ext cx="8340267" cy="1836000"/>
            <a:chOff x="791880" y="4569291"/>
            <a:chExt cx="7365290" cy="1621372"/>
          </a:xfrm>
        </p:grpSpPr>
        <p:pic>
          <p:nvPicPr>
            <p:cNvPr id="5"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38311" y="5110663"/>
              <a:ext cx="1554783"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6" name="Picture 3"/>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91880" y="4569291"/>
              <a:ext cx="1080000" cy="162137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7" name="Picture 4"/>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871880" y="5110663"/>
              <a:ext cx="1620000"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8"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495633" y="5110663"/>
              <a:ext cx="1661537"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9" name="Picture 6"/>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3491880" y="5110663"/>
              <a:ext cx="1446431" cy="108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spTree>
    <p:extLst>
      <p:ext uri="{BB962C8B-B14F-4D97-AF65-F5344CB8AC3E}">
        <p14:creationId xmlns:p14="http://schemas.microsoft.com/office/powerpoint/2010/main" val="29095935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noAutofit/>
          </a:bodyPr>
          <a:lstStyle/>
          <a:p>
            <a:r>
              <a:rPr lang="nl-NL" dirty="0">
                <a:solidFill>
                  <a:schemeClr val="tx2"/>
                </a:solidFill>
              </a:rPr>
              <a:t>PGA-2025</a:t>
            </a:r>
            <a:br>
              <a:rPr lang="nl-NL" dirty="0">
                <a:solidFill>
                  <a:schemeClr val="tx2"/>
                </a:solidFill>
              </a:rPr>
            </a:br>
            <a:r>
              <a:rPr lang="nl-NL" sz="3200" b="1" dirty="0"/>
              <a:t>Bezuinigingsopdracht: </a:t>
            </a:r>
            <a:r>
              <a:rPr lang="nl-NL" sz="3200" b="1" dirty="0">
                <a:solidFill>
                  <a:srgbClr val="FF0000"/>
                </a:solidFill>
              </a:rPr>
              <a:t>€223.000,=</a:t>
            </a:r>
          </a:p>
        </p:txBody>
      </p:sp>
      <p:sp>
        <p:nvSpPr>
          <p:cNvPr id="4" name="Tijdelijke aanduiding voor dianummer 3"/>
          <p:cNvSpPr>
            <a:spLocks noGrp="1"/>
          </p:cNvSpPr>
          <p:nvPr>
            <p:ph type="sldNum" sz="quarter" idx="12"/>
          </p:nvPr>
        </p:nvSpPr>
        <p:spPr/>
        <p:txBody>
          <a:bodyPr/>
          <a:lstStyle/>
          <a:p>
            <a:fld id="{F1E336E6-2563-4D02-A39D-1D9A41DE0370}" type="slidenum">
              <a:rPr lang="nl-NL" smtClean="0">
                <a:solidFill>
                  <a:prstClr val="black">
                    <a:tint val="75000"/>
                  </a:prstClr>
                </a:solidFill>
              </a:rPr>
              <a:pPr/>
              <a:t>9</a:t>
            </a:fld>
            <a:endParaRPr lang="nl-NL" dirty="0">
              <a:solidFill>
                <a:prstClr val="black">
                  <a:tint val="75000"/>
                </a:prstClr>
              </a:solidFill>
            </a:endParaRPr>
          </a:p>
        </p:txBody>
      </p:sp>
      <p:graphicFrame>
        <p:nvGraphicFramePr>
          <p:cNvPr id="3" name="Object 2"/>
          <p:cNvGraphicFramePr>
            <a:graphicFrameLocks noChangeAspect="1"/>
          </p:cNvGraphicFramePr>
          <p:nvPr>
            <p:extLst>
              <p:ext uri="{D42A27DB-BD31-4B8C-83A1-F6EECF244321}">
                <p14:modId xmlns:p14="http://schemas.microsoft.com/office/powerpoint/2010/main" val="2830635768"/>
              </p:ext>
            </p:extLst>
          </p:nvPr>
        </p:nvGraphicFramePr>
        <p:xfrm>
          <a:off x="179512" y="1773238"/>
          <a:ext cx="8778875" cy="4320058"/>
        </p:xfrm>
        <a:graphic>
          <a:graphicData uri="http://schemas.openxmlformats.org/presentationml/2006/ole">
            <mc:AlternateContent xmlns:mc="http://schemas.openxmlformats.org/markup-compatibility/2006">
              <mc:Choice xmlns:v="urn:schemas-microsoft-com:vml" Requires="v">
                <p:oleObj spid="_x0000_s1039" name="Werkblad" r:id="rId4" imgW="6469274" imgH="2857334" progId="Excel.Sheet.12">
                  <p:embed/>
                </p:oleObj>
              </mc:Choice>
              <mc:Fallback>
                <p:oleObj name="Werkblad" r:id="rId4" imgW="6469274" imgH="2857334" progId="Excel.Sheet.12">
                  <p:embed/>
                  <p:pic>
                    <p:nvPicPr>
                      <p:cNvPr id="3" name="Object 2"/>
                      <p:cNvPicPr/>
                      <p:nvPr/>
                    </p:nvPicPr>
                    <p:blipFill>
                      <a:blip r:embed="rId5"/>
                      <a:stretch>
                        <a:fillRect/>
                      </a:stretch>
                    </p:blipFill>
                    <p:spPr>
                      <a:xfrm>
                        <a:off x="179512" y="1773238"/>
                        <a:ext cx="8778875" cy="4320058"/>
                      </a:xfrm>
                      <a:prstGeom prst="rect">
                        <a:avLst/>
                      </a:prstGeom>
                    </p:spPr>
                  </p:pic>
                </p:oleObj>
              </mc:Fallback>
            </mc:AlternateContent>
          </a:graphicData>
        </a:graphic>
      </p:graphicFrame>
    </p:spTree>
    <p:extLst>
      <p:ext uri="{BB962C8B-B14F-4D97-AF65-F5344CB8AC3E}">
        <p14:creationId xmlns:p14="http://schemas.microsoft.com/office/powerpoint/2010/main" val="465268656"/>
      </p:ext>
    </p:extLst>
  </p:cSld>
  <p:clrMapOvr>
    <a:masterClrMapping/>
  </p:clrMapOvr>
</p:sld>
</file>

<file path=ppt/theme/theme1.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EFA9942AD452DD4DA48892DB487CF61A" ma:contentTypeVersion="13" ma:contentTypeDescription="Een nieuw document maken." ma:contentTypeScope="" ma:versionID="94a564c10e581bf5279d8a740281d898">
  <xsd:schema xmlns:xsd="http://www.w3.org/2001/XMLSchema" xmlns:xs="http://www.w3.org/2001/XMLSchema" xmlns:p="http://schemas.microsoft.com/office/2006/metadata/properties" xmlns:ns3="73bfa256-87dc-49ce-97b2-561c6c0dd3d1" xmlns:ns4="ccd041ae-8cb9-4952-b77e-2c8a9db9fd9d" targetNamespace="http://schemas.microsoft.com/office/2006/metadata/properties" ma:root="true" ma:fieldsID="e498d1db3833f93f9983f50203c99bd3" ns3:_="" ns4:_="">
    <xsd:import namespace="73bfa256-87dc-49ce-97b2-561c6c0dd3d1"/>
    <xsd:import namespace="ccd041ae-8cb9-4952-b77e-2c8a9db9fd9d"/>
    <xsd:element name="properties">
      <xsd:complexType>
        <xsd:sequence>
          <xsd:element name="documentManagement">
            <xsd:complexType>
              <xsd:all>
                <xsd:element ref="ns3:SharedWithUsers" minOccurs="0"/>
                <xsd:element ref="ns3:SharedWithDetails" minOccurs="0"/>
                <xsd:element ref="ns3:SharingHintHash" minOccurs="0"/>
                <xsd:element ref="ns4:MediaServiceMetadata" minOccurs="0"/>
                <xsd:element ref="ns4:MediaServiceFastMetadata" minOccurs="0"/>
                <xsd:element ref="ns4:MediaServiceAutoTags" minOccurs="0"/>
                <xsd:element ref="ns4:MediaServiceDateTaken" minOccurs="0"/>
                <xsd:element ref="ns4:MediaServiceLocation" minOccurs="0"/>
                <xsd:element ref="ns4:MediaServiceOCR" minOccurs="0"/>
                <xsd:element ref="ns4:MediaServiceGenerationTime" minOccurs="0"/>
                <xsd:element ref="ns4:MediaServiceEventHashCode" minOccurs="0"/>
                <xsd:element ref="ns4:MediaServiceAutoKeyPoints" minOccurs="0"/>
                <xsd:element ref="ns4: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3bfa256-87dc-49ce-97b2-561c6c0dd3d1" elementFormDefault="qualified">
    <xsd:import namespace="http://schemas.microsoft.com/office/2006/documentManagement/types"/>
    <xsd:import namespace="http://schemas.microsoft.com/office/infopath/2007/PartnerControls"/>
    <xsd:element name="SharedWithUsers" ma:index="8" nillable="true" ma:displayName="Gedeeld met"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description="" ma:internalName="SharedWithDetails" ma:readOnly="true">
      <xsd:simpleType>
        <xsd:restriction base="dms:Note">
          <xsd:maxLength value="255"/>
        </xsd:restriction>
      </xsd:simpleType>
    </xsd:element>
    <xsd:element name="SharingHintHash" ma:index="10" nillable="true" ma:displayName="Hint-hash delen" ma:description="" ma:hidden="true" ma:internalName="SharingHintHash"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ccd041ae-8cb9-4952-b77e-2c8a9db9fd9d" elementFormDefault="qualified">
    <xsd:import namespace="http://schemas.microsoft.com/office/2006/documentManagement/types"/>
    <xsd:import namespace="http://schemas.microsoft.com/office/infopath/2007/PartnerControls"/>
    <xsd:element name="MediaServiceMetadata" ma:index="11" nillable="true" ma:displayName="MediaServiceMetadata" ma:description="" ma:hidden="true" ma:internalName="MediaServiceMetadata" ma:readOnly="true">
      <xsd:simpleType>
        <xsd:restriction base="dms:Note"/>
      </xsd:simpleType>
    </xsd:element>
    <xsd:element name="MediaServiceFastMetadata" ma:index="12" nillable="true" ma:displayName="MediaServiceFastMetadata" ma:description="" ma:hidden="true" ma:internalName="MediaServiceFastMetadata" ma:readOnly="true">
      <xsd:simpleType>
        <xsd:restriction base="dms:Note"/>
      </xsd:simpleType>
    </xsd:element>
    <xsd:element name="MediaServiceAutoTags" ma:index="13" nillable="true" ma:displayName="MediaServiceAutoTags" ma:description="" ma:internalName="MediaServiceAutoTags" ma:readOnly="true">
      <xsd:simpleType>
        <xsd:restriction base="dms:Text"/>
      </xsd:simpleType>
    </xsd:element>
    <xsd:element name="MediaServiceDateTaken" ma:index="14" nillable="true" ma:displayName="MediaServiceDateTaken" ma:description="" ma:hidden="true" ma:internalName="MediaServiceDateTaken" ma:readOnly="true">
      <xsd:simpleType>
        <xsd:restriction base="dms:Text"/>
      </xsd:simpleType>
    </xsd:element>
    <xsd:element name="MediaServiceLocation" ma:index="15" nillable="true" ma:displayName="MediaServiceLocation" ma:internalName="MediaServiceLocation" ma:readOnly="true">
      <xsd:simpleType>
        <xsd:restriction base="dms:Text"/>
      </xsd:simpleType>
    </xsd:element>
    <xsd:element name="MediaServiceOCR" ma:index="16" nillable="true" ma:displayName="MediaServiceOCR" ma:internalName="MediaServiceOCR" ma:readOnly="true">
      <xsd:simpleType>
        <xsd:restriction base="dms:Note">
          <xsd:maxLength value="255"/>
        </xsd:restriction>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AutoKeyPoints" ma:index="19" nillable="true" ma:displayName="MediaServiceAutoKeyPoints" ma:hidden="true" ma:internalName="MediaServiceAutoKeyPoints" ma:readOnly="true">
      <xsd:simpleType>
        <xsd:restriction base="dms:Note"/>
      </xsd:simpleType>
    </xsd:element>
    <xsd:element name="MediaServiceKeyPoints" ma:index="20"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79C2BBDA-E792-4096-8F73-237D930BC350}">
  <ds:schemaRefs>
    <ds:schemaRef ds:uri="http://schemas.microsoft.com/sharepoint/v3/contenttype/forms"/>
  </ds:schemaRefs>
</ds:datastoreItem>
</file>

<file path=customXml/itemProps2.xml><?xml version="1.0" encoding="utf-8"?>
<ds:datastoreItem xmlns:ds="http://schemas.openxmlformats.org/officeDocument/2006/customXml" ds:itemID="{260706FF-EE65-44B5-8DC5-E2598F753772}">
  <ds:schemaRefs>
    <ds:schemaRef ds:uri="http://schemas.microsoft.com/office/2006/documentManagement/types"/>
    <ds:schemaRef ds:uri="http://schemas.microsoft.com/office/infopath/2007/PartnerControls"/>
    <ds:schemaRef ds:uri="ccd041ae-8cb9-4952-b77e-2c8a9db9fd9d"/>
    <ds:schemaRef ds:uri="http://purl.org/dc/elements/1.1/"/>
    <ds:schemaRef ds:uri="http://schemas.microsoft.com/office/2006/metadata/properties"/>
    <ds:schemaRef ds:uri="http://purl.org/dc/terms/"/>
    <ds:schemaRef ds:uri="http://schemas.openxmlformats.org/package/2006/metadata/core-properties"/>
    <ds:schemaRef ds:uri="73bfa256-87dc-49ce-97b2-561c6c0dd3d1"/>
    <ds:schemaRef ds:uri="http://www.w3.org/XML/1998/namespace"/>
    <ds:schemaRef ds:uri="http://purl.org/dc/dcmitype/"/>
  </ds:schemaRefs>
</ds:datastoreItem>
</file>

<file path=customXml/itemProps3.xml><?xml version="1.0" encoding="utf-8"?>
<ds:datastoreItem xmlns:ds="http://schemas.openxmlformats.org/officeDocument/2006/customXml" ds:itemID="{DDDB7AE9-C70F-46BA-8B55-18D4F0B31A4D}">
  <ds:schemaRefs>
    <ds:schemaRef ds:uri="73bfa256-87dc-49ce-97b2-561c6c0dd3d1"/>
    <ds:schemaRef ds:uri="ccd041ae-8cb9-4952-b77e-2c8a9db9fd9d"/>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Clarity</Template>
  <TotalTime>43</TotalTime>
  <Words>1889</Words>
  <Application>Microsoft Office PowerPoint</Application>
  <PresentationFormat>Diavoorstelling (4:3)</PresentationFormat>
  <Paragraphs>302</Paragraphs>
  <Slides>28</Slides>
  <Notes>24</Notes>
  <HiddenSlides>0</HiddenSlides>
  <MMClips>0</MMClips>
  <ScaleCrop>false</ScaleCrop>
  <HeadingPairs>
    <vt:vector size="8" baseType="variant">
      <vt:variant>
        <vt:lpstr>Gebruikte lettertypen</vt:lpstr>
      </vt:variant>
      <vt:variant>
        <vt:i4>4</vt:i4>
      </vt:variant>
      <vt:variant>
        <vt:lpstr>Thema</vt:lpstr>
      </vt:variant>
      <vt:variant>
        <vt:i4>1</vt:i4>
      </vt:variant>
      <vt:variant>
        <vt:lpstr>Ingesloten OLE-bronprogramma's</vt:lpstr>
      </vt:variant>
      <vt:variant>
        <vt:i4>1</vt:i4>
      </vt:variant>
      <vt:variant>
        <vt:lpstr>Diatitels</vt:lpstr>
      </vt:variant>
      <vt:variant>
        <vt:i4>28</vt:i4>
      </vt:variant>
    </vt:vector>
  </HeadingPairs>
  <TitlesOfParts>
    <vt:vector size="34" baseType="lpstr">
      <vt:lpstr>Arial</vt:lpstr>
      <vt:lpstr>Calibri</vt:lpstr>
      <vt:lpstr>Tw Cen MT</vt:lpstr>
      <vt:lpstr>Wingdings</vt:lpstr>
      <vt:lpstr>Kantoorthema</vt:lpstr>
      <vt:lpstr>Werkblad</vt:lpstr>
      <vt:lpstr>Protestantse Gemeente Almelo (PGA)</vt:lpstr>
      <vt:lpstr>Protestantse Gemeente Almelo</vt:lpstr>
      <vt:lpstr>AK constateert  -1-</vt:lpstr>
      <vt:lpstr>PGA Ledenverloop van 2019 t.e.m. 2028</vt:lpstr>
      <vt:lpstr>PGA Kerkelijke Bijdrage van 2012 t.e.m. 2028</vt:lpstr>
      <vt:lpstr>Veranderingsproces PGA “Loslaten en opnieuw beginnen”</vt:lpstr>
      <vt:lpstr>AK constateert  -2-</vt:lpstr>
      <vt:lpstr>Vitale, aantrekkelijke en toekomstbestendige Protestantse Gemeente Almelo</vt:lpstr>
      <vt:lpstr>PGA-2025 Bezuinigingsopdracht: €223.000,=</vt:lpstr>
      <vt:lpstr>PowerPoint-presentatie</vt:lpstr>
      <vt:lpstr>PowerPoint-presentatie</vt:lpstr>
      <vt:lpstr>PowerPoint-presentatie</vt:lpstr>
      <vt:lpstr>PowerPoint-presentatie</vt:lpstr>
      <vt:lpstr>PGA-2025 Bezuinigingsopdracht: €223.000,=</vt:lpstr>
      <vt:lpstr>PGA-2025</vt:lpstr>
      <vt:lpstr>Voorgenomen besluit AK  -1-</vt:lpstr>
      <vt:lpstr>Voorgenomen besluit AK  -1-</vt:lpstr>
      <vt:lpstr>Voorgenomen besluit AK  -1-</vt:lpstr>
      <vt:lpstr>Voorgenomen besluit AK  -1-</vt:lpstr>
      <vt:lpstr>Voorgenomen besluit AK  -1-</vt:lpstr>
      <vt:lpstr>Voorgenomen besluit AK  -1-</vt:lpstr>
      <vt:lpstr>Voorgenomen besluit AK  -2-</vt:lpstr>
      <vt:lpstr>PowerPoint-presentatie</vt:lpstr>
      <vt:lpstr>Voorgenomen besluit AK  -3-</vt:lpstr>
      <vt:lpstr>Veranderingsproces PGA “Loslaten en opnieuw beginnen”</vt:lpstr>
      <vt:lpstr>Veranderingsproces PGA “Loslaten en opnieuw beginnen”</vt:lpstr>
      <vt:lpstr>Veranderingsproces PGA “Loslaten en opnieuw beginnen”</vt:lpstr>
      <vt:lpstr>Protestantse Gemeente Almelo Project     Maar ondertussen en tegelijkertijd inzetten op elkaar ‘bovenwijks’ leren  kennen, op verbinding en op samenwerking</vt:lpstr>
    </vt:vector>
  </TitlesOfParts>
  <Company>Hewlett-Packard Company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Protestantse Gemeente Almelo (PGA)</dc:title>
  <dc:creator>Aart Ek</dc:creator>
  <cp:lastModifiedBy>Dinant Pas</cp:lastModifiedBy>
  <cp:revision>11</cp:revision>
  <cp:lastPrinted>2020-03-05T13:51:04Z</cp:lastPrinted>
  <dcterms:created xsi:type="dcterms:W3CDTF">2020-01-13T19:49:35Z</dcterms:created>
  <dcterms:modified xsi:type="dcterms:W3CDTF">2020-03-07T16:34:38Z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0x010100EFA9942AD452DD4DA48892DB487CF61A</vt:lpwstr>
  </property>
</Properties>
</file>